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64" r:id="rId3"/>
    <p:sldId id="265" r:id="rId4"/>
    <p:sldId id="273" r:id="rId5"/>
    <p:sldId id="274" r:id="rId6"/>
    <p:sldId id="275" r:id="rId7"/>
    <p:sldId id="267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ECF6-FBF0-4320-A60C-966609C3416B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F369-8763-4A4F-9800-F9489F1245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00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768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8983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794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1483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811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8230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1176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BD29A76D-A46C-1CDB-7CA1-D80A590D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61CBB0F4-AEA1-72D3-4ACF-287662DFD8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A9DBD0F2-3938-C1B5-CAB4-204158D629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57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98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2857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450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6998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6192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479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0961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229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5433" y="0"/>
            <a:ext cx="4064800" cy="5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079067" y="0"/>
            <a:ext cx="8112800" cy="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0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22" name="Google Shape;22;p4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0000" y="1650933"/>
            <a:ext cx="102720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134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2" name="Google Shape;52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3735600" y="2557405"/>
            <a:ext cx="7496400" cy="32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8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8" name="Google Shape;58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" name="Google Shape;60;p9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 rot="515">
            <a:off x="3209200" y="2164085"/>
            <a:ext cx="80088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4877600" y="3070728"/>
            <a:ext cx="6340400" cy="19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65" name="Google Shape;65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Google Shape;67;p10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960000" y="2978500"/>
            <a:ext cx="10272000" cy="82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2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2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184" name="Google Shape;184;p22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2"/>
          <p:cNvGrpSpPr/>
          <p:nvPr/>
        </p:nvGrpSpPr>
        <p:grpSpPr>
          <a:xfrm>
            <a:off x="6565567" y="3979100"/>
            <a:ext cx="4596400" cy="2112800"/>
            <a:chOff x="4924175" y="3441525"/>
            <a:chExt cx="3447300" cy="1584600"/>
          </a:xfrm>
        </p:grpSpPr>
        <p:sp>
          <p:nvSpPr>
            <p:cNvPr id="187" name="Google Shape;187;p22"/>
            <p:cNvSpPr/>
            <p:nvPr/>
          </p:nvSpPr>
          <p:spPr>
            <a:xfrm>
              <a:off x="4924175" y="3441525"/>
              <a:ext cx="3447300" cy="1584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" name="Google Shape;189;p2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grpSp>
        <p:nvGrpSpPr>
          <p:cNvPr id="190" name="Google Shape;190;p22"/>
          <p:cNvGrpSpPr/>
          <p:nvPr/>
        </p:nvGrpSpPr>
        <p:grpSpPr>
          <a:xfrm>
            <a:off x="15434" y="0"/>
            <a:ext cx="12176433" cy="553200"/>
            <a:chOff x="11575" y="0"/>
            <a:chExt cx="9132325" cy="414900"/>
          </a:xfrm>
        </p:grpSpPr>
        <p:sp>
          <p:nvSpPr>
            <p:cNvPr id="191" name="Google Shape;191;p22"/>
            <p:cNvSpPr/>
            <p:nvPr/>
          </p:nvSpPr>
          <p:spPr>
            <a:xfrm>
              <a:off x="11575" y="0"/>
              <a:ext cx="3048600" cy="41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3059300" y="0"/>
              <a:ext cx="6084600" cy="41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043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6184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977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7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209" name="Google Shape;209;p27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6565567" y="4588700"/>
            <a:ext cx="4596400" cy="1283200"/>
            <a:chOff x="4924175" y="3441525"/>
            <a:chExt cx="3447300" cy="962400"/>
          </a:xfrm>
        </p:grpSpPr>
        <p:sp>
          <p:nvSpPr>
            <p:cNvPr id="212" name="Google Shape;212;p27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7"/>
          <p:cNvGrpSpPr/>
          <p:nvPr/>
        </p:nvGrpSpPr>
        <p:grpSpPr>
          <a:xfrm>
            <a:off x="9132558" y="1746635"/>
            <a:ext cx="2486444" cy="2182724"/>
            <a:chOff x="1054812" y="1029590"/>
            <a:chExt cx="3436214" cy="3912627"/>
          </a:xfrm>
        </p:grpSpPr>
        <p:sp>
          <p:nvSpPr>
            <p:cNvPr id="215" name="Google Shape;215;p27"/>
            <p:cNvSpPr/>
            <p:nvPr/>
          </p:nvSpPr>
          <p:spPr>
            <a:xfrm>
              <a:off x="1054812" y="1029617"/>
              <a:ext cx="3436200" cy="3912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1054825" y="1029590"/>
              <a:ext cx="3436200" cy="610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" name="Google Shape;217;p27"/>
          <p:cNvSpPr txBox="1"/>
          <p:nvPr/>
        </p:nvSpPr>
        <p:spPr>
          <a:xfrm>
            <a:off x="1344000" y="1845367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DB5D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4800" kern="0">
              <a:solidFill>
                <a:srgbClr val="FFDB5D"/>
              </a:solidFill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7930000" y="3346500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4800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9597943" y="2498133"/>
            <a:ext cx="16224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E81981"/>
                </a:solidFill>
                <a:cs typeface="Arial"/>
                <a:sym typeface="Arial"/>
              </a:rPr>
              <a:t>}</a:t>
            </a:r>
            <a:r>
              <a:rPr lang="en" sz="4800" kern="0">
                <a:solidFill>
                  <a:srgbClr val="FFFFFF"/>
                </a:solidFill>
                <a:cs typeface="Arial"/>
                <a:sym typeface="Arial"/>
              </a:rPr>
              <a:t> /&gt; </a:t>
            </a:r>
            <a:r>
              <a:rPr lang="en" sz="4800" kern="0">
                <a:solidFill>
                  <a:srgbClr val="94EE6B"/>
                </a:solidFill>
                <a:cs typeface="Arial"/>
                <a:sym typeface="Arial"/>
              </a:rPr>
              <a:t>[</a:t>
            </a:r>
            <a:endParaRPr sz="4800" kern="0">
              <a:solidFill>
                <a:srgbClr val="94EE6B"/>
              </a:solidFill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5400" b="1" dirty="0"/>
              <a:t>Практическая работа </a:t>
            </a:r>
            <a:r>
              <a:rPr lang="ru-RU" sz="5400" b="1" dirty="0" smtClean="0"/>
              <a:t>№</a:t>
            </a:r>
            <a:r>
              <a:rPr lang="en-US" sz="5400" b="1" dirty="0" smtClean="0"/>
              <a:t>29</a:t>
            </a:r>
            <a:r>
              <a:rPr lang="ru-RU" sz="5400" b="1" dirty="0"/>
              <a:t/>
            </a:r>
            <a:br>
              <a:rPr lang="ru-RU" sz="5400" b="1" dirty="0"/>
            </a:br>
            <a:endParaRPr sz="5400" b="1" dirty="0">
              <a:solidFill>
                <a:schemeClr val="accent2"/>
              </a:solidFill>
            </a:endParaRPr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b="1" dirty="0"/>
              <a:t>Стек навигации</a:t>
            </a:r>
          </a:p>
        </p:txBody>
      </p:sp>
      <p:sp>
        <p:nvSpPr>
          <p:cNvPr id="222" name="Google Shape;222;p27"/>
          <p:cNvSpPr txBox="1"/>
          <p:nvPr/>
        </p:nvSpPr>
        <p:spPr>
          <a:xfrm>
            <a:off x="714833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Pitch Deck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4973767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20xx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62530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П</a:t>
            </a:r>
            <a:r>
              <a:rPr lang="ru-RU" sz="2800" b="1" dirty="0" smtClean="0"/>
              <a:t>ереход </a:t>
            </a:r>
            <a:r>
              <a:rPr lang="ru-RU" sz="2800" b="1" dirty="0"/>
              <a:t>на страницу</a:t>
            </a: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76359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1650" dirty="0" smtClean="0"/>
              <a:t>	</a:t>
            </a:r>
            <a:r>
              <a:rPr lang="ru-RU" sz="1650" b="1" dirty="0" smtClean="0"/>
              <a:t>Третий момент - переход на страницу Page2 в обработчике кнопки. Здесь выполняется метод </a:t>
            </a:r>
            <a:r>
              <a:rPr lang="ru-RU" sz="1650" b="1" dirty="0" err="1" smtClean="0"/>
              <a:t>DisplayStack</a:t>
            </a:r>
            <a:r>
              <a:rPr lang="ru-RU" sz="1650" b="1" dirty="0" smtClean="0"/>
              <a:t>() у Page2 после того, как отработает метод </a:t>
            </a:r>
            <a:r>
              <a:rPr lang="ru-RU" sz="1650" b="1" dirty="0" err="1" smtClean="0"/>
              <a:t>await</a:t>
            </a:r>
            <a:r>
              <a:rPr lang="ru-RU" sz="1650" b="1" dirty="0" smtClean="0"/>
              <a:t> </a:t>
            </a:r>
            <a:r>
              <a:rPr lang="ru-RU" sz="1650" b="1" dirty="0" err="1" smtClean="0"/>
              <a:t>Navigation.PushAsync</a:t>
            </a:r>
            <a:r>
              <a:rPr lang="ru-RU" sz="1650" b="1" dirty="0" smtClean="0"/>
              <a:t>(</a:t>
            </a:r>
            <a:r>
              <a:rPr lang="ru-RU" sz="1650" b="1" dirty="0" err="1" smtClean="0"/>
              <a:t>page</a:t>
            </a:r>
            <a:r>
              <a:rPr lang="ru-RU" sz="1650" b="1" dirty="0" smtClean="0"/>
              <a:t>):</a:t>
            </a:r>
          </a:p>
          <a:p>
            <a:pPr marL="203195" indent="0">
              <a:buNone/>
            </a:pPr>
            <a:r>
              <a:rPr lang="en-US" sz="1650" i="1" dirty="0" smtClean="0"/>
              <a:t>Page2 page = new Page2();</a:t>
            </a:r>
          </a:p>
          <a:p>
            <a:pPr marL="203195" indent="0">
              <a:buNone/>
            </a:pPr>
            <a:r>
              <a:rPr lang="en-US" sz="1650" i="1" dirty="0" smtClean="0"/>
              <a:t>await </a:t>
            </a:r>
            <a:r>
              <a:rPr lang="en-US" sz="1650" i="1" dirty="0" err="1" smtClean="0"/>
              <a:t>Navigation.PushAsync</a:t>
            </a:r>
            <a:r>
              <a:rPr lang="en-US" sz="1650" i="1" dirty="0" smtClean="0"/>
              <a:t>(page);</a:t>
            </a:r>
          </a:p>
          <a:p>
            <a:pPr marL="203195" indent="0">
              <a:buNone/>
            </a:pPr>
            <a:r>
              <a:rPr lang="en-US" sz="1650" i="1" dirty="0" err="1" smtClean="0"/>
              <a:t>page.DisplayStack</a:t>
            </a:r>
            <a:r>
              <a:rPr lang="en-US" sz="1650" i="1" dirty="0" smtClean="0"/>
              <a:t>();</a:t>
            </a:r>
            <a:endParaRPr lang="ru-RU" sz="1650" i="1" dirty="0" smtClean="0"/>
          </a:p>
          <a:p>
            <a:pPr marL="203195" indent="0">
              <a:buNone/>
            </a:pPr>
            <a:r>
              <a:rPr lang="en-US" sz="1650" i="1" dirty="0" smtClean="0"/>
              <a:t>………</a:t>
            </a:r>
          </a:p>
          <a:p>
            <a:pPr marL="203195" indent="0">
              <a:buNone/>
            </a:pPr>
            <a:r>
              <a:rPr lang="en-US" sz="1650" i="1" dirty="0" smtClean="0"/>
              <a:t>protected override void </a:t>
            </a:r>
            <a:r>
              <a:rPr lang="en-US" sz="1650" i="1" dirty="0" err="1" smtClean="0"/>
              <a:t>OnStart</a:t>
            </a:r>
            <a:r>
              <a:rPr lang="en-US" sz="1650" i="1" dirty="0" smtClean="0"/>
              <a:t>()</a:t>
            </a:r>
          </a:p>
          <a:p>
            <a:pPr marL="203195" indent="0">
              <a:buNone/>
            </a:pPr>
            <a:r>
              <a:rPr lang="en-US" sz="1650" i="1" dirty="0" smtClean="0"/>
              <a:t>        {</a:t>
            </a:r>
          </a:p>
          <a:p>
            <a:pPr marL="203195" indent="0">
              <a:buNone/>
            </a:pPr>
            <a:r>
              <a:rPr lang="en-US" sz="1650" i="1" dirty="0" smtClean="0"/>
              <a:t>        }</a:t>
            </a:r>
          </a:p>
          <a:p>
            <a:pPr marL="203195" indent="0">
              <a:buNone/>
            </a:pPr>
            <a:r>
              <a:rPr lang="en-US" sz="1650" i="1" dirty="0" smtClean="0"/>
              <a:t> </a:t>
            </a:r>
          </a:p>
          <a:p>
            <a:pPr marL="203195" indent="0">
              <a:buNone/>
            </a:pPr>
            <a:r>
              <a:rPr lang="en-US" sz="1650" i="1" dirty="0" smtClean="0"/>
              <a:t>        protected override void </a:t>
            </a:r>
            <a:r>
              <a:rPr lang="en-US" sz="1650" i="1" dirty="0" err="1" smtClean="0"/>
              <a:t>OnSleep</a:t>
            </a:r>
            <a:r>
              <a:rPr lang="en-US" sz="1650" i="1" dirty="0" smtClean="0"/>
              <a:t>()</a:t>
            </a:r>
          </a:p>
          <a:p>
            <a:pPr marL="203195" indent="0">
              <a:buNone/>
            </a:pPr>
            <a:r>
              <a:rPr lang="en-US" sz="1650" i="1" dirty="0" smtClean="0"/>
              <a:t>        {</a:t>
            </a:r>
          </a:p>
          <a:p>
            <a:pPr marL="203195" indent="0">
              <a:buNone/>
            </a:pPr>
            <a:r>
              <a:rPr lang="en-US" sz="1650" i="1" dirty="0" smtClean="0"/>
              <a:t>        }</a:t>
            </a:r>
          </a:p>
          <a:p>
            <a:pPr marL="203195" indent="0">
              <a:buNone/>
            </a:pPr>
            <a:r>
              <a:rPr lang="en-US" sz="1650" i="1" dirty="0" smtClean="0"/>
              <a:t> </a:t>
            </a:r>
          </a:p>
          <a:p>
            <a:pPr marL="203195" indent="0">
              <a:buNone/>
            </a:pPr>
            <a:r>
              <a:rPr lang="en-US" sz="1650" i="1" dirty="0" smtClean="0"/>
              <a:t>        protected override void </a:t>
            </a:r>
            <a:r>
              <a:rPr lang="en-US" sz="1650" i="1" dirty="0" err="1" smtClean="0"/>
              <a:t>OnResume</a:t>
            </a:r>
            <a:r>
              <a:rPr lang="en-US" sz="1650" i="1" dirty="0" smtClean="0"/>
              <a:t>()</a:t>
            </a:r>
          </a:p>
          <a:p>
            <a:pPr marL="203195" indent="0">
              <a:buNone/>
            </a:pPr>
            <a:r>
              <a:rPr lang="en-US" sz="1650" i="1" dirty="0" smtClean="0"/>
              <a:t>        {</a:t>
            </a:r>
          </a:p>
          <a:p>
            <a:pPr marL="203195" indent="0">
              <a:buNone/>
            </a:pPr>
            <a:r>
              <a:rPr lang="en-US" sz="1650" i="1" dirty="0" smtClean="0"/>
              <a:t>        }</a:t>
            </a:r>
          </a:p>
          <a:p>
            <a:pPr marL="203195" indent="0">
              <a:buNone/>
            </a:pPr>
            <a:r>
              <a:rPr lang="en-US" sz="1650" i="1" dirty="0"/>
              <a:t>………</a:t>
            </a:r>
          </a:p>
        </p:txBody>
      </p:sp>
    </p:spTree>
    <p:extLst>
      <p:ext uri="{BB962C8B-B14F-4D97-AF65-F5344CB8AC3E}">
        <p14:creationId xmlns:p14="http://schemas.microsoft.com/office/powerpoint/2010/main" val="15042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Теперь определим страницу </a:t>
            </a:r>
            <a:r>
              <a:rPr lang="en-US" sz="2800" b="1" dirty="0"/>
              <a:t>Page2:</a:t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76359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000" dirty="0"/>
              <a:t>Label </a:t>
            </a:r>
            <a:r>
              <a:rPr lang="en-US" sz="2000" dirty="0" err="1"/>
              <a:t>stackLabel</a:t>
            </a:r>
            <a:r>
              <a:rPr lang="en-US" sz="2000" dirty="0"/>
              <a:t>;</a:t>
            </a:r>
          </a:p>
          <a:p>
            <a:pPr marL="203195" indent="0">
              <a:buNone/>
            </a:pPr>
            <a:r>
              <a:rPr lang="en-US" sz="2000" dirty="0"/>
              <a:t>        public Page2()</a:t>
            </a:r>
          </a:p>
          <a:p>
            <a:pPr marL="203195" indent="0">
              <a:buNone/>
            </a:pPr>
            <a:r>
              <a:rPr lang="en-US" sz="2000" dirty="0"/>
              <a:t>        {</a:t>
            </a:r>
          </a:p>
          <a:p>
            <a:pPr marL="203195" indent="0">
              <a:buNone/>
            </a:pPr>
            <a:r>
              <a:rPr lang="en-US" sz="2000" dirty="0"/>
              <a:t>            Title = "Page 2";</a:t>
            </a:r>
          </a:p>
          <a:p>
            <a:pPr marL="203195" indent="0">
              <a:buNone/>
            </a:pPr>
            <a:r>
              <a:rPr lang="en-US" sz="2000" dirty="0"/>
              <a:t>            Button </a:t>
            </a:r>
            <a:r>
              <a:rPr lang="en-US" sz="2000" dirty="0" err="1"/>
              <a:t>forwardBtn</a:t>
            </a:r>
            <a:r>
              <a:rPr lang="en-US" sz="2000" dirty="0"/>
              <a:t> = new Button { Text = "</a:t>
            </a:r>
            <a:r>
              <a:rPr lang="ru-RU" sz="2000" dirty="0"/>
              <a:t>Вперед" };</a:t>
            </a:r>
          </a:p>
          <a:p>
            <a:pPr marL="203195" indent="0">
              <a:buNone/>
            </a:pPr>
            <a:r>
              <a:rPr lang="ru-RU" sz="2000" dirty="0"/>
              <a:t>            </a:t>
            </a:r>
            <a:r>
              <a:rPr lang="en-US" sz="2000" dirty="0" err="1"/>
              <a:t>forwardBtn.Clicked</a:t>
            </a:r>
            <a:r>
              <a:rPr lang="en-US" sz="2000" dirty="0"/>
              <a:t> += </a:t>
            </a:r>
            <a:r>
              <a:rPr lang="en-US" sz="2000" dirty="0" err="1"/>
              <a:t>GoToForward</a:t>
            </a:r>
            <a:r>
              <a:rPr lang="en-US" sz="2000" dirty="0"/>
              <a:t>;</a:t>
            </a:r>
          </a:p>
          <a:p>
            <a:pPr marL="203195" indent="0">
              <a:buNone/>
            </a:pPr>
            <a:r>
              <a:rPr lang="en-US" sz="2000" dirty="0"/>
              <a:t> </a:t>
            </a:r>
          </a:p>
          <a:p>
            <a:pPr marL="203195" indent="0">
              <a:buNone/>
            </a:pPr>
            <a:r>
              <a:rPr lang="en-US" sz="2000" dirty="0"/>
              <a:t>            Button </a:t>
            </a:r>
            <a:r>
              <a:rPr lang="en-US" sz="2000" dirty="0" err="1"/>
              <a:t>backBtn</a:t>
            </a:r>
            <a:r>
              <a:rPr lang="en-US" sz="2000" dirty="0"/>
              <a:t> = new Button { Text = "</a:t>
            </a:r>
            <a:r>
              <a:rPr lang="ru-RU" sz="2000" dirty="0"/>
              <a:t>Назад" };</a:t>
            </a:r>
          </a:p>
          <a:p>
            <a:pPr marL="203195" indent="0">
              <a:buNone/>
            </a:pPr>
            <a:r>
              <a:rPr lang="ru-RU" sz="2000" dirty="0"/>
              <a:t>            </a:t>
            </a:r>
            <a:r>
              <a:rPr lang="en-US" sz="2000" dirty="0" err="1"/>
              <a:t>backBtn.Clicked</a:t>
            </a:r>
            <a:r>
              <a:rPr lang="en-US" sz="2000" dirty="0"/>
              <a:t> += </a:t>
            </a:r>
            <a:r>
              <a:rPr lang="en-US" sz="2000" dirty="0" err="1"/>
              <a:t>GoToBack</a:t>
            </a:r>
            <a:r>
              <a:rPr lang="en-US" sz="2000" dirty="0"/>
              <a:t>;</a:t>
            </a:r>
          </a:p>
          <a:p>
            <a:pPr marL="203195" indent="0">
              <a:buNone/>
            </a:pPr>
            <a:r>
              <a:rPr lang="en-US" sz="2000" dirty="0"/>
              <a:t> </a:t>
            </a:r>
          </a:p>
          <a:p>
            <a:pPr marL="203195" indent="0">
              <a:buNone/>
            </a:pPr>
            <a:r>
              <a:rPr lang="en-US" sz="2000" dirty="0"/>
              <a:t>            </a:t>
            </a:r>
            <a:r>
              <a:rPr lang="en-US" sz="2000" dirty="0" err="1"/>
              <a:t>stackLabel</a:t>
            </a:r>
            <a:r>
              <a:rPr lang="en-US" sz="2000" dirty="0"/>
              <a:t> = new Label();</a:t>
            </a:r>
          </a:p>
          <a:p>
            <a:pPr marL="203195" indent="0">
              <a:buNone/>
            </a:pPr>
            <a:r>
              <a:rPr lang="en-US" sz="2000" dirty="0"/>
              <a:t>            Content = new </a:t>
            </a:r>
            <a:r>
              <a:rPr lang="en-US" sz="2000" dirty="0" err="1"/>
              <a:t>StackLayout</a:t>
            </a:r>
            <a:r>
              <a:rPr lang="en-US" sz="2000" dirty="0"/>
              <a:t> { Children = { </a:t>
            </a:r>
            <a:r>
              <a:rPr lang="en-US" sz="2000" dirty="0" err="1"/>
              <a:t>forwardBtn</a:t>
            </a:r>
            <a:r>
              <a:rPr lang="en-US" sz="2000" dirty="0"/>
              <a:t>, </a:t>
            </a:r>
            <a:r>
              <a:rPr lang="en-US" sz="2000" dirty="0" err="1"/>
              <a:t>backBtn</a:t>
            </a:r>
            <a:r>
              <a:rPr lang="en-US" sz="2000" dirty="0"/>
              <a:t>, </a:t>
            </a:r>
            <a:r>
              <a:rPr lang="en-US" sz="2000" dirty="0" err="1"/>
              <a:t>stackLabel</a:t>
            </a:r>
            <a:r>
              <a:rPr lang="en-US" sz="2000" dirty="0"/>
              <a:t> } };</a:t>
            </a:r>
          </a:p>
          <a:p>
            <a:pPr marL="203195" indent="0">
              <a:buNone/>
            </a:pPr>
            <a:r>
              <a:rPr lang="en-US" sz="2000" dirty="0"/>
              <a:t>        }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270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Переход вперед на </a:t>
            </a:r>
            <a:r>
              <a:rPr lang="en-US" sz="2800" b="1" dirty="0"/>
              <a:t>Page3</a:t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76359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800" dirty="0"/>
              <a:t>private </a:t>
            </a:r>
            <a:r>
              <a:rPr lang="en-US" sz="2800" dirty="0" err="1"/>
              <a:t>async</a:t>
            </a:r>
            <a:r>
              <a:rPr lang="en-US" sz="2800" dirty="0"/>
              <a:t> void </a:t>
            </a:r>
            <a:r>
              <a:rPr lang="en-US" sz="2800" dirty="0" err="1"/>
              <a:t>GoToForward</a:t>
            </a:r>
            <a:r>
              <a:rPr lang="en-US" sz="2800" dirty="0"/>
              <a:t>(object sender, </a:t>
            </a:r>
            <a:r>
              <a:rPr lang="en-US" sz="2800" dirty="0" err="1"/>
              <a:t>EventArgs</a:t>
            </a:r>
            <a:r>
              <a:rPr lang="en-US" sz="2800" dirty="0"/>
              <a:t> e)</a:t>
            </a:r>
          </a:p>
          <a:p>
            <a:pPr marL="203195" indent="0">
              <a:buNone/>
            </a:pPr>
            <a:r>
              <a:rPr lang="en-US" sz="2800" dirty="0"/>
              <a:t>        {</a:t>
            </a:r>
          </a:p>
          <a:p>
            <a:pPr marL="203195" indent="0">
              <a:buNone/>
            </a:pPr>
            <a:r>
              <a:rPr lang="en-US" sz="2800" dirty="0"/>
              <a:t>            Page3 page = new Page3();</a:t>
            </a:r>
          </a:p>
          <a:p>
            <a:pPr marL="203195" indent="0">
              <a:buNone/>
            </a:pPr>
            <a:r>
              <a:rPr lang="en-US" sz="2800" dirty="0"/>
              <a:t>            await </a:t>
            </a:r>
            <a:r>
              <a:rPr lang="en-US" sz="2800" dirty="0" err="1"/>
              <a:t>Navigation.PushAsync</a:t>
            </a:r>
            <a:r>
              <a:rPr lang="en-US" sz="2800" dirty="0"/>
              <a:t>(page);</a:t>
            </a:r>
          </a:p>
          <a:p>
            <a:pPr marL="203195" indent="0">
              <a:buNone/>
            </a:pPr>
            <a:r>
              <a:rPr lang="en-US" sz="2800" dirty="0"/>
              <a:t>            </a:t>
            </a:r>
            <a:r>
              <a:rPr lang="en-US" sz="2800" dirty="0" err="1"/>
              <a:t>page.DisplayStack</a:t>
            </a:r>
            <a:r>
              <a:rPr lang="en-US" sz="2800" dirty="0"/>
              <a:t>();</a:t>
            </a:r>
          </a:p>
          <a:p>
            <a:pPr marL="203195" indent="0">
              <a:buNone/>
            </a:pPr>
            <a:r>
              <a:rPr lang="en-US" sz="2800" dirty="0"/>
              <a:t>        }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84974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Переход вперед на </a:t>
            </a:r>
            <a:r>
              <a:rPr lang="en-US" sz="2800" b="1" dirty="0"/>
              <a:t>Page3</a:t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76359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200" dirty="0"/>
              <a:t> private </a:t>
            </a:r>
            <a:r>
              <a:rPr lang="en-US" sz="2200" dirty="0" err="1"/>
              <a:t>async</a:t>
            </a:r>
            <a:r>
              <a:rPr lang="en-US" sz="2200" dirty="0"/>
              <a:t> void </a:t>
            </a:r>
            <a:r>
              <a:rPr lang="en-US" sz="2200" dirty="0" err="1"/>
              <a:t>GoToBack</a:t>
            </a:r>
            <a:r>
              <a:rPr lang="en-US" sz="2200" dirty="0"/>
              <a:t>(object sender, </a:t>
            </a:r>
            <a:r>
              <a:rPr lang="en-US" sz="2200" dirty="0" err="1"/>
              <a:t>EventArgs</a:t>
            </a:r>
            <a:r>
              <a:rPr lang="en-US" sz="2200" dirty="0"/>
              <a:t> e)</a:t>
            </a:r>
          </a:p>
          <a:p>
            <a:pPr marL="203195" indent="0">
              <a:buNone/>
            </a:pPr>
            <a:r>
              <a:rPr lang="en-US" sz="2200" dirty="0"/>
              <a:t>        {</a:t>
            </a:r>
          </a:p>
          <a:p>
            <a:pPr marL="203195" indent="0">
              <a:buNone/>
            </a:pPr>
            <a:r>
              <a:rPr lang="en-US" sz="2200" dirty="0"/>
              <a:t>            await </a:t>
            </a:r>
            <a:r>
              <a:rPr lang="en-US" sz="2200" dirty="0" err="1"/>
              <a:t>Navigation.PopAsync</a:t>
            </a:r>
            <a:r>
              <a:rPr lang="en-US" sz="2200" dirty="0"/>
              <a:t>();</a:t>
            </a:r>
          </a:p>
          <a:p>
            <a:pPr marL="203195" indent="0">
              <a:buNone/>
            </a:pPr>
            <a:r>
              <a:rPr lang="en-US" sz="2200" dirty="0"/>
              <a:t> </a:t>
            </a:r>
          </a:p>
          <a:p>
            <a:pPr marL="203195" indent="0">
              <a:buNone/>
            </a:pPr>
            <a:r>
              <a:rPr lang="en-US" sz="2200" dirty="0"/>
              <a:t>            </a:t>
            </a:r>
            <a:r>
              <a:rPr lang="en-US" sz="2200" dirty="0" err="1"/>
              <a:t>NavigationPage</a:t>
            </a:r>
            <a:r>
              <a:rPr lang="en-US" sz="2200" dirty="0"/>
              <a:t> </a:t>
            </a:r>
            <a:r>
              <a:rPr lang="en-US" sz="2200" dirty="0" err="1"/>
              <a:t>navPage</a:t>
            </a:r>
            <a:r>
              <a:rPr lang="en-US" sz="2200" dirty="0"/>
              <a:t> = (</a:t>
            </a:r>
            <a:r>
              <a:rPr lang="en-US" sz="2200" dirty="0" err="1"/>
              <a:t>NavigationPage</a:t>
            </a:r>
            <a:r>
              <a:rPr lang="en-US" sz="2200" dirty="0"/>
              <a:t>)</a:t>
            </a:r>
            <a:r>
              <a:rPr lang="en-US" sz="2200" dirty="0" err="1"/>
              <a:t>App.Current.MainPage</a:t>
            </a:r>
            <a:r>
              <a:rPr lang="en-US" sz="2200" dirty="0"/>
              <a:t>;</a:t>
            </a:r>
          </a:p>
          <a:p>
            <a:pPr marL="203195" indent="0">
              <a:buNone/>
            </a:pPr>
            <a:r>
              <a:rPr lang="en-US" sz="2200" dirty="0"/>
              <a:t>            ((</a:t>
            </a:r>
            <a:r>
              <a:rPr lang="en-US" sz="2200" dirty="0" err="1"/>
              <a:t>MainPage</a:t>
            </a:r>
            <a:r>
              <a:rPr lang="en-US" sz="2200" dirty="0"/>
              <a:t>)</a:t>
            </a:r>
            <a:r>
              <a:rPr lang="en-US" sz="2200" dirty="0" err="1"/>
              <a:t>navPage.CurrentPage</a:t>
            </a:r>
            <a:r>
              <a:rPr lang="en-US" sz="2200" dirty="0"/>
              <a:t>).</a:t>
            </a:r>
            <a:r>
              <a:rPr lang="en-US" sz="2200" dirty="0" err="1"/>
              <a:t>DisplayStack</a:t>
            </a:r>
            <a:r>
              <a:rPr lang="en-US" sz="2200" dirty="0"/>
              <a:t>();</a:t>
            </a:r>
          </a:p>
          <a:p>
            <a:pPr marL="203195" indent="0">
              <a:buNone/>
            </a:pPr>
            <a:r>
              <a:rPr lang="en-US" sz="2200" dirty="0"/>
              <a:t>        </a:t>
            </a:r>
            <a:r>
              <a:rPr lang="en-US" sz="2200" dirty="0" smtClean="0"/>
              <a:t>}</a:t>
            </a:r>
          </a:p>
          <a:p>
            <a:pPr marL="203195" indent="0">
              <a:buNone/>
            </a:pPr>
            <a:r>
              <a:rPr lang="ru-RU" sz="2200" i="1" dirty="0"/>
              <a:t>Здесь определены две кнопки для перехода вперед к Page3 и назад к </a:t>
            </a:r>
            <a:r>
              <a:rPr lang="ru-RU" sz="2200" i="1" dirty="0" err="1"/>
              <a:t>MainPage</a:t>
            </a:r>
            <a:r>
              <a:rPr lang="ru-RU" sz="2200" i="1" dirty="0"/>
              <a:t>. И также определен метод </a:t>
            </a:r>
            <a:r>
              <a:rPr lang="ru-RU" sz="2200" i="1" dirty="0" err="1"/>
              <a:t>DisplayStack</a:t>
            </a:r>
            <a:r>
              <a:rPr lang="ru-RU" sz="2200" i="1" dirty="0"/>
              <a:t>(), который аналогичен версии в </a:t>
            </a:r>
            <a:r>
              <a:rPr lang="ru-RU" sz="2200" i="1" dirty="0" err="1"/>
              <a:t>MainPage</a:t>
            </a:r>
            <a:r>
              <a:rPr lang="ru-RU" sz="2200" i="1" dirty="0"/>
              <a:t>.</a:t>
            </a:r>
          </a:p>
          <a:p>
            <a:pPr marL="203195" indent="0">
              <a:buNone/>
            </a:pPr>
            <a:endParaRPr lang="ru-RU" sz="2200" i="1" dirty="0"/>
          </a:p>
          <a:p>
            <a:pPr marL="203195" indent="0">
              <a:buNone/>
            </a:pPr>
            <a:r>
              <a:rPr lang="ru-RU" sz="2200" i="1" dirty="0"/>
              <a:t>Переход вперед к Page3 здесь аналогичен переходу к Page2 из </a:t>
            </a:r>
            <a:r>
              <a:rPr lang="ru-RU" sz="2200" i="1" dirty="0" err="1"/>
              <a:t>MainPage</a:t>
            </a:r>
            <a:r>
              <a:rPr lang="ru-RU" sz="2200" i="1" dirty="0" smtClean="0"/>
              <a:t>.</a:t>
            </a:r>
            <a:endParaRPr lang="ru-RU" sz="2200" i="1" dirty="0"/>
          </a:p>
          <a:p>
            <a:pPr marL="203195" indent="0">
              <a:buNone/>
            </a:pP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71505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en-US" sz="2800" b="1" dirty="0"/>
              <a:t>Page3</a:t>
            </a:r>
            <a:r>
              <a:rPr lang="en-US" sz="2800" b="1" dirty="0"/>
              <a:t/>
            </a:r>
            <a:br>
              <a:rPr lang="en-US" sz="28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07348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dirty="0"/>
              <a:t> public Page3()</a:t>
            </a:r>
          </a:p>
          <a:p>
            <a:pPr marL="203195" indent="0">
              <a:buNone/>
            </a:pPr>
            <a:r>
              <a:rPr lang="en-US" dirty="0"/>
              <a:t>        {</a:t>
            </a:r>
          </a:p>
          <a:p>
            <a:pPr marL="203195" indent="0">
              <a:buNone/>
            </a:pPr>
            <a:r>
              <a:rPr lang="en-US" dirty="0"/>
              <a:t>            Title = "Page 3";</a:t>
            </a:r>
          </a:p>
          <a:p>
            <a:pPr marL="203195" indent="0">
              <a:buNone/>
            </a:pPr>
            <a:r>
              <a:rPr lang="en-US" dirty="0"/>
              <a:t>            Button </a:t>
            </a:r>
            <a:r>
              <a:rPr lang="en-US" dirty="0" err="1"/>
              <a:t>backBtn</a:t>
            </a:r>
            <a:r>
              <a:rPr lang="en-US" dirty="0"/>
              <a:t> = new Button { Text = "</a:t>
            </a:r>
            <a:r>
              <a:rPr lang="ru-RU" dirty="0"/>
              <a:t>Назад" };</a:t>
            </a:r>
          </a:p>
          <a:p>
            <a:pPr marL="203195" indent="0">
              <a:buNone/>
            </a:pPr>
            <a:r>
              <a:rPr lang="ru-RU" dirty="0"/>
              <a:t>            </a:t>
            </a:r>
            <a:r>
              <a:rPr lang="en-US" dirty="0" err="1"/>
              <a:t>backBtn.Clicked</a:t>
            </a:r>
            <a:r>
              <a:rPr lang="en-US" dirty="0"/>
              <a:t> += </a:t>
            </a:r>
            <a:r>
              <a:rPr lang="en-US" dirty="0" err="1"/>
              <a:t>GoToBack</a:t>
            </a:r>
            <a:r>
              <a:rPr lang="en-US" dirty="0"/>
              <a:t>;</a:t>
            </a:r>
          </a:p>
          <a:p>
            <a:pPr marL="203195" indent="0">
              <a:buNone/>
            </a:pPr>
            <a:r>
              <a:rPr lang="en-US" dirty="0"/>
              <a:t> </a:t>
            </a:r>
          </a:p>
          <a:p>
            <a:pPr marL="203195" indent="0">
              <a:buNone/>
            </a:pPr>
            <a:r>
              <a:rPr lang="en-US" dirty="0"/>
              <a:t>            </a:t>
            </a:r>
            <a:r>
              <a:rPr lang="en-US" dirty="0" err="1"/>
              <a:t>stackLabel</a:t>
            </a:r>
            <a:r>
              <a:rPr lang="en-US" dirty="0"/>
              <a:t> = new Label();</a:t>
            </a:r>
          </a:p>
          <a:p>
            <a:pPr marL="203195" indent="0">
              <a:buNone/>
            </a:pPr>
            <a:r>
              <a:rPr lang="en-US" dirty="0"/>
              <a:t>            Content = new </a:t>
            </a:r>
            <a:r>
              <a:rPr lang="en-US" dirty="0" err="1"/>
              <a:t>StackLayout</a:t>
            </a:r>
            <a:r>
              <a:rPr lang="en-US" dirty="0"/>
              <a:t> { Children = { </a:t>
            </a:r>
            <a:r>
              <a:rPr lang="en-US" dirty="0" err="1"/>
              <a:t>backBtn</a:t>
            </a:r>
            <a:r>
              <a:rPr lang="en-US" dirty="0"/>
              <a:t>, </a:t>
            </a:r>
            <a:r>
              <a:rPr lang="en-US" dirty="0" err="1"/>
              <a:t>stackLabel</a:t>
            </a:r>
            <a:r>
              <a:rPr lang="en-US" dirty="0"/>
              <a:t> } };</a:t>
            </a:r>
          </a:p>
          <a:p>
            <a:pPr marL="203195" indent="0">
              <a:buNone/>
            </a:pPr>
            <a:r>
              <a:rPr lang="en-US" dirty="0"/>
              <a:t>        }</a:t>
            </a:r>
          </a:p>
          <a:p>
            <a:pPr marL="203195" indent="0">
              <a:buNone/>
            </a:pPr>
            <a:r>
              <a:rPr lang="en-US" dirty="0"/>
              <a:t>        protected internal void </a:t>
            </a:r>
            <a:r>
              <a:rPr lang="en-US" dirty="0" err="1"/>
              <a:t>DisplayStack</a:t>
            </a:r>
            <a:r>
              <a:rPr lang="en-US" dirty="0"/>
              <a:t>()</a:t>
            </a:r>
          </a:p>
          <a:p>
            <a:pPr marL="203195" indent="0">
              <a:buNone/>
            </a:pPr>
            <a:r>
              <a:rPr lang="en-US" dirty="0"/>
              <a:t>        {</a:t>
            </a:r>
          </a:p>
          <a:p>
            <a:pPr marL="203195" indent="0">
              <a:buNone/>
            </a:pPr>
            <a:r>
              <a:rPr lang="en-US" dirty="0"/>
              <a:t>            </a:t>
            </a:r>
            <a:r>
              <a:rPr lang="en-US" dirty="0" err="1"/>
              <a:t>NavigationPage</a:t>
            </a:r>
            <a:r>
              <a:rPr lang="en-US" dirty="0"/>
              <a:t> </a:t>
            </a:r>
            <a:r>
              <a:rPr lang="en-US" dirty="0" err="1"/>
              <a:t>navPage</a:t>
            </a:r>
            <a:r>
              <a:rPr lang="en-US" dirty="0"/>
              <a:t> = (</a:t>
            </a:r>
            <a:r>
              <a:rPr lang="en-US" dirty="0" err="1"/>
              <a:t>NavigationPage</a:t>
            </a:r>
            <a:r>
              <a:rPr lang="en-US" dirty="0"/>
              <a:t>)</a:t>
            </a:r>
            <a:r>
              <a:rPr lang="en-US" dirty="0" err="1"/>
              <a:t>App.Current.MainPage</a:t>
            </a:r>
            <a:r>
              <a:rPr lang="en-US" dirty="0"/>
              <a:t>;</a:t>
            </a:r>
          </a:p>
          <a:p>
            <a:pPr marL="203195" indent="0">
              <a:buNone/>
            </a:pPr>
            <a:r>
              <a:rPr lang="en-US" dirty="0"/>
              <a:t>            </a:t>
            </a:r>
            <a:r>
              <a:rPr lang="en-US" dirty="0" err="1"/>
              <a:t>stackLabel.Text</a:t>
            </a:r>
            <a:r>
              <a:rPr lang="en-US" dirty="0"/>
              <a:t> = "";</a:t>
            </a:r>
          </a:p>
          <a:p>
            <a:pPr marL="203195" indent="0">
              <a:buNone/>
            </a:pPr>
            <a:r>
              <a:rPr lang="en-US" dirty="0"/>
              <a:t>            </a:t>
            </a:r>
            <a:r>
              <a:rPr lang="en-US" dirty="0" err="1"/>
              <a:t>foreach</a:t>
            </a:r>
            <a:r>
              <a:rPr lang="en-US" dirty="0"/>
              <a:t> (Page p in </a:t>
            </a:r>
            <a:r>
              <a:rPr lang="en-US" dirty="0" err="1"/>
              <a:t>navPage.Navigation.NavigationStack</a:t>
            </a:r>
            <a:r>
              <a:rPr lang="en-US" dirty="0"/>
              <a:t>)</a:t>
            </a:r>
          </a:p>
          <a:p>
            <a:pPr marL="203195" indent="0">
              <a:buNone/>
            </a:pPr>
            <a:r>
              <a:rPr lang="en-US" dirty="0"/>
              <a:t>            {</a:t>
            </a:r>
          </a:p>
          <a:p>
            <a:pPr marL="203195" indent="0">
              <a:buNone/>
            </a:pPr>
            <a:r>
              <a:rPr lang="en-US" dirty="0"/>
              <a:t>                </a:t>
            </a:r>
            <a:r>
              <a:rPr lang="en-US" dirty="0" err="1"/>
              <a:t>stackLabel.Text</a:t>
            </a:r>
            <a:r>
              <a:rPr lang="en-US" dirty="0"/>
              <a:t> += </a:t>
            </a:r>
            <a:r>
              <a:rPr lang="en-US" dirty="0" err="1"/>
              <a:t>p.Title</a:t>
            </a:r>
            <a:r>
              <a:rPr lang="en-US" dirty="0"/>
              <a:t> + "\n";</a:t>
            </a:r>
          </a:p>
          <a:p>
            <a:pPr marL="203195" indent="0">
              <a:buNone/>
            </a:pPr>
            <a:r>
              <a:rPr lang="en-US" dirty="0"/>
              <a:t>            }</a:t>
            </a:r>
          </a:p>
          <a:p>
            <a:pPr marL="203195" indent="0">
              <a:buNone/>
            </a:pPr>
            <a:r>
              <a:rPr lang="en-US" dirty="0"/>
              <a:t>        }</a:t>
            </a:r>
          </a:p>
          <a:p>
            <a:pPr marL="203195" indent="0">
              <a:buNone/>
            </a:pPr>
            <a:r>
              <a:rPr lang="en-US" dirty="0"/>
              <a:t>        // </a:t>
            </a:r>
            <a:r>
              <a:rPr lang="ru-RU" dirty="0"/>
              <a:t>Переход обратно на </a:t>
            </a:r>
            <a:r>
              <a:rPr lang="en-US" dirty="0"/>
              <a:t>Page2</a:t>
            </a:r>
          </a:p>
          <a:p>
            <a:pPr marL="203195" indent="0">
              <a:buNone/>
            </a:pPr>
            <a:r>
              <a:rPr lang="en-US" dirty="0"/>
              <a:t>        private </a:t>
            </a:r>
            <a:r>
              <a:rPr lang="en-US" dirty="0" err="1"/>
              <a:t>async</a:t>
            </a:r>
            <a:r>
              <a:rPr lang="en-US" dirty="0"/>
              <a:t> void </a:t>
            </a:r>
            <a:r>
              <a:rPr lang="en-US" dirty="0" err="1"/>
              <a:t>GoToBack</a:t>
            </a:r>
            <a:r>
              <a:rPr lang="en-US" dirty="0"/>
              <a:t>(object sender, </a:t>
            </a:r>
            <a:r>
              <a:rPr lang="en-US" dirty="0" err="1"/>
              <a:t>EventArgs</a:t>
            </a:r>
            <a:r>
              <a:rPr lang="en-US" dirty="0"/>
              <a:t> e)</a:t>
            </a:r>
          </a:p>
          <a:p>
            <a:pPr marL="203195" indent="0">
              <a:buNone/>
            </a:pPr>
            <a:r>
              <a:rPr lang="en-US" dirty="0"/>
              <a:t>        {</a:t>
            </a:r>
          </a:p>
          <a:p>
            <a:pPr marL="203195" indent="0">
              <a:buNone/>
            </a:pPr>
            <a:r>
              <a:rPr lang="en-US" dirty="0"/>
              <a:t>            await </a:t>
            </a:r>
            <a:r>
              <a:rPr lang="en-US" dirty="0" err="1"/>
              <a:t>Navigation.PopAsync</a:t>
            </a:r>
            <a:r>
              <a:rPr lang="en-US" dirty="0"/>
              <a:t>();</a:t>
            </a:r>
          </a:p>
          <a:p>
            <a:pPr marL="203195" indent="0">
              <a:buNone/>
            </a:pPr>
            <a:r>
              <a:rPr lang="en-US" dirty="0"/>
              <a:t> </a:t>
            </a:r>
          </a:p>
          <a:p>
            <a:pPr marL="203195" indent="0">
              <a:buNone/>
            </a:pPr>
            <a:r>
              <a:rPr lang="en-US" dirty="0"/>
              <a:t>            </a:t>
            </a:r>
            <a:r>
              <a:rPr lang="en-US" dirty="0" err="1"/>
              <a:t>NavigationPage</a:t>
            </a:r>
            <a:r>
              <a:rPr lang="en-US" dirty="0"/>
              <a:t> </a:t>
            </a:r>
            <a:r>
              <a:rPr lang="en-US" dirty="0" err="1"/>
              <a:t>navPage</a:t>
            </a:r>
            <a:r>
              <a:rPr lang="en-US" dirty="0"/>
              <a:t> = (</a:t>
            </a:r>
            <a:r>
              <a:rPr lang="en-US" dirty="0" err="1"/>
              <a:t>NavigationPage</a:t>
            </a:r>
            <a:r>
              <a:rPr lang="en-US" dirty="0"/>
              <a:t>)</a:t>
            </a:r>
            <a:r>
              <a:rPr lang="en-US" dirty="0" err="1"/>
              <a:t>App.Current.MainPage</a:t>
            </a:r>
            <a:r>
              <a:rPr lang="en-US" dirty="0"/>
              <a:t>;</a:t>
            </a:r>
          </a:p>
          <a:p>
            <a:pPr marL="203195" indent="0">
              <a:buNone/>
            </a:pPr>
            <a:r>
              <a:rPr lang="en-US" dirty="0"/>
              <a:t>            ((Page2)</a:t>
            </a:r>
            <a:r>
              <a:rPr lang="en-US" dirty="0" err="1"/>
              <a:t>navPage.CurrentPage</a:t>
            </a:r>
            <a:r>
              <a:rPr lang="en-US" dirty="0"/>
              <a:t>).</a:t>
            </a:r>
            <a:r>
              <a:rPr lang="en-US" dirty="0" err="1"/>
              <a:t>DisplayStack</a:t>
            </a:r>
            <a:r>
              <a:rPr lang="en-US" dirty="0"/>
              <a:t>();</a:t>
            </a:r>
          </a:p>
          <a:p>
            <a:pPr marL="203195" indent="0">
              <a:buNone/>
            </a:pPr>
            <a:r>
              <a:rPr lang="en-US" dirty="0"/>
              <a:t>        }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4883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en-US" sz="2800" b="1" dirty="0"/>
              <a:t>Page3</a:t>
            </a:r>
            <a:r>
              <a:rPr lang="en-US" sz="2800" b="1" dirty="0"/>
              <a:t/>
            </a:r>
            <a:br>
              <a:rPr lang="en-US" sz="28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107348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700" dirty="0" smtClean="0"/>
              <a:t>	</a:t>
            </a:r>
            <a:r>
              <a:rPr lang="ru-RU" sz="1700" dirty="0" smtClean="0"/>
              <a:t>Здесь </a:t>
            </a:r>
            <a:r>
              <a:rPr lang="ru-RU" sz="1700" dirty="0"/>
              <a:t>также определены кнопка назад для перехода к Page2 и метка для вывода стека.</a:t>
            </a:r>
          </a:p>
          <a:p>
            <a:pPr marL="203195" indent="0">
              <a:buNone/>
            </a:pPr>
            <a:r>
              <a:rPr lang="ru-RU" sz="1700" dirty="0"/>
              <a:t>Может возникнуть вопрос: а зачем нам вызывать метод </a:t>
            </a:r>
            <a:r>
              <a:rPr lang="ru-RU" sz="1700" dirty="0" err="1"/>
              <a:t>DisplayStack</a:t>
            </a:r>
            <a:r>
              <a:rPr lang="ru-RU" sz="1700" dirty="0"/>
              <a:t>() у каждой страницы при переходе, если мы, допустим, можем это сделать в переопределенном методе </a:t>
            </a:r>
            <a:r>
              <a:rPr lang="ru-RU" sz="1700" dirty="0" err="1"/>
              <a:t>OnAppearing</a:t>
            </a:r>
            <a:r>
              <a:rPr lang="ru-RU" sz="1700" dirty="0"/>
              <a:t>(), который в любом случае вызывается системой при переходе на страницу?</a:t>
            </a:r>
          </a:p>
          <a:p>
            <a:pPr marL="203195" indent="0">
              <a:buNone/>
            </a:pPr>
            <a:endParaRPr lang="ru-RU" sz="1700" dirty="0"/>
          </a:p>
          <a:p>
            <a:pPr marL="203195" indent="0">
              <a:buNone/>
            </a:pPr>
            <a:r>
              <a:rPr lang="en-US" sz="1700" dirty="0" smtClean="0"/>
              <a:t>	</a:t>
            </a:r>
            <a:r>
              <a:rPr lang="ru-RU" sz="1700" dirty="0" smtClean="0"/>
              <a:t>Дело </a:t>
            </a:r>
            <a:r>
              <a:rPr lang="ru-RU" sz="1700" dirty="0"/>
              <a:t>в том, что момент вызова </a:t>
            </a:r>
            <a:r>
              <a:rPr lang="ru-RU" sz="1700" dirty="0" err="1"/>
              <a:t>OnAppearing</a:t>
            </a:r>
            <a:r>
              <a:rPr lang="ru-RU" sz="1700" dirty="0"/>
              <a:t>() </a:t>
            </a:r>
            <a:r>
              <a:rPr lang="ru-RU" sz="1700" dirty="0" err="1"/>
              <a:t>неопределен</a:t>
            </a:r>
            <a:r>
              <a:rPr lang="ru-RU" sz="1700" dirty="0"/>
              <a:t> в том смысле, что он может происходить в то время, пока вызовы методов перехода </a:t>
            </a:r>
            <a:r>
              <a:rPr lang="ru-RU" sz="1700" dirty="0" err="1"/>
              <a:t>PushAsync</a:t>
            </a:r>
            <a:r>
              <a:rPr lang="ru-RU" sz="1700" dirty="0"/>
              <a:t>() и </a:t>
            </a:r>
            <a:r>
              <a:rPr lang="ru-RU" sz="1700" dirty="0" err="1"/>
              <a:t>PopAsync</a:t>
            </a:r>
            <a:r>
              <a:rPr lang="ru-RU" sz="1700" dirty="0"/>
              <a:t>() еще полностью не завершились. Соответственно пока не завершатся эти методы, в стеке может сохраняться страница, с которой был осуществлен переход. Поэтому, чтобы убедиться, что стек изменен, вывод стека делается в обработчиках кнопок именно после завершения методов навигации:</a:t>
            </a:r>
          </a:p>
          <a:p>
            <a:pPr marL="203195" indent="0">
              <a:buNone/>
            </a:pPr>
            <a:endParaRPr lang="ru-RU" sz="1700" dirty="0"/>
          </a:p>
          <a:p>
            <a:pPr marL="203195" indent="0">
              <a:buNone/>
            </a:pPr>
            <a:r>
              <a:rPr lang="ru-RU" sz="1700" dirty="0" err="1"/>
              <a:t>private</a:t>
            </a:r>
            <a:r>
              <a:rPr lang="ru-RU" sz="1700" dirty="0"/>
              <a:t> </a:t>
            </a:r>
            <a:r>
              <a:rPr lang="ru-RU" sz="1700" dirty="0" err="1"/>
              <a:t>async</a:t>
            </a:r>
            <a:r>
              <a:rPr lang="ru-RU" sz="1700" dirty="0"/>
              <a:t> </a:t>
            </a:r>
            <a:r>
              <a:rPr lang="ru-RU" sz="1700" dirty="0" err="1"/>
              <a:t>void</a:t>
            </a:r>
            <a:r>
              <a:rPr lang="ru-RU" sz="1700" dirty="0"/>
              <a:t> </a:t>
            </a:r>
            <a:r>
              <a:rPr lang="ru-RU" sz="1700" dirty="0" err="1"/>
              <a:t>GoToBack</a:t>
            </a:r>
            <a:r>
              <a:rPr lang="ru-RU" sz="1700" dirty="0"/>
              <a:t>(</a:t>
            </a:r>
            <a:r>
              <a:rPr lang="ru-RU" sz="1700" dirty="0" err="1"/>
              <a:t>object</a:t>
            </a:r>
            <a:r>
              <a:rPr lang="ru-RU" sz="1700" dirty="0"/>
              <a:t> </a:t>
            </a:r>
            <a:r>
              <a:rPr lang="ru-RU" sz="1700" dirty="0" err="1"/>
              <a:t>sender</a:t>
            </a:r>
            <a:r>
              <a:rPr lang="ru-RU" sz="1700" dirty="0"/>
              <a:t>, </a:t>
            </a:r>
            <a:r>
              <a:rPr lang="ru-RU" sz="1700" dirty="0" err="1"/>
              <a:t>EventArgs</a:t>
            </a:r>
            <a:r>
              <a:rPr lang="ru-RU" sz="1700" dirty="0"/>
              <a:t> e)</a:t>
            </a:r>
          </a:p>
          <a:p>
            <a:pPr marL="203195" indent="0">
              <a:buNone/>
            </a:pPr>
            <a:r>
              <a:rPr lang="ru-RU" sz="1700" dirty="0"/>
              <a:t>{</a:t>
            </a:r>
          </a:p>
          <a:p>
            <a:pPr marL="203195" indent="0">
              <a:buNone/>
            </a:pPr>
            <a:r>
              <a:rPr lang="ru-RU" sz="1700" dirty="0"/>
              <a:t>    </a:t>
            </a:r>
            <a:r>
              <a:rPr lang="ru-RU" sz="1700" dirty="0" err="1"/>
              <a:t>await</a:t>
            </a:r>
            <a:r>
              <a:rPr lang="ru-RU" sz="1700" dirty="0"/>
              <a:t> </a:t>
            </a:r>
            <a:r>
              <a:rPr lang="ru-RU" sz="1700" dirty="0" err="1"/>
              <a:t>Navigation.PopAsync</a:t>
            </a:r>
            <a:r>
              <a:rPr lang="ru-RU" sz="1700" dirty="0"/>
              <a:t>();</a:t>
            </a:r>
          </a:p>
          <a:p>
            <a:pPr marL="203195" indent="0">
              <a:buNone/>
            </a:pPr>
            <a:r>
              <a:rPr lang="ru-RU" sz="1700" dirty="0"/>
              <a:t>    // переход завершен, стек изменился, можно выводить содержимое стека</a:t>
            </a:r>
          </a:p>
          <a:p>
            <a:pPr marL="203195" indent="0">
              <a:buNone/>
            </a:pPr>
            <a:r>
              <a:rPr lang="ru-RU" sz="1700" dirty="0"/>
              <a:t>    </a:t>
            </a:r>
            <a:r>
              <a:rPr lang="ru-RU" sz="1700" dirty="0" err="1"/>
              <a:t>NavigationPage</a:t>
            </a:r>
            <a:r>
              <a:rPr lang="ru-RU" sz="1700" dirty="0"/>
              <a:t> </a:t>
            </a:r>
            <a:r>
              <a:rPr lang="ru-RU" sz="1700" dirty="0" err="1"/>
              <a:t>navPage</a:t>
            </a:r>
            <a:r>
              <a:rPr lang="ru-RU" sz="1700" dirty="0"/>
              <a:t> = (</a:t>
            </a:r>
            <a:r>
              <a:rPr lang="ru-RU" sz="1700" dirty="0" err="1"/>
              <a:t>NavigationPage</a:t>
            </a:r>
            <a:r>
              <a:rPr lang="ru-RU" sz="1700" dirty="0"/>
              <a:t>)</a:t>
            </a:r>
            <a:r>
              <a:rPr lang="ru-RU" sz="1700" dirty="0" err="1"/>
              <a:t>App.Current.MainPage</a:t>
            </a:r>
            <a:r>
              <a:rPr lang="ru-RU" sz="1700" dirty="0"/>
              <a:t>;</a:t>
            </a:r>
          </a:p>
          <a:p>
            <a:pPr marL="203195" indent="0">
              <a:buNone/>
            </a:pPr>
            <a:r>
              <a:rPr lang="ru-RU" sz="1700" dirty="0"/>
              <a:t>    ((Page2)</a:t>
            </a:r>
            <a:r>
              <a:rPr lang="ru-RU" sz="1700" dirty="0" err="1"/>
              <a:t>navPage.CurrentPage</a:t>
            </a:r>
            <a:r>
              <a:rPr lang="ru-RU" sz="1700" dirty="0"/>
              <a:t>).</a:t>
            </a:r>
            <a:r>
              <a:rPr lang="ru-RU" sz="1700" dirty="0" err="1"/>
              <a:t>DisplayStack</a:t>
            </a:r>
            <a:r>
              <a:rPr lang="ru-RU" sz="1700" dirty="0"/>
              <a:t>();</a:t>
            </a:r>
          </a:p>
          <a:p>
            <a:pPr marL="203195" indent="0">
              <a:buNone/>
            </a:pPr>
            <a:r>
              <a:rPr lang="ru-RU" sz="1700" dirty="0"/>
              <a:t>}</a:t>
            </a:r>
            <a:endParaRPr lang="en-US" sz="1700" i="1" dirty="0"/>
          </a:p>
        </p:txBody>
      </p:sp>
    </p:spTree>
    <p:extLst>
      <p:ext uri="{BB962C8B-B14F-4D97-AF65-F5344CB8AC3E}">
        <p14:creationId xmlns:p14="http://schemas.microsoft.com/office/powerpoint/2010/main" val="176008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628" y="1027173"/>
            <a:ext cx="8079805" cy="456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D2A388-A535-44B1-6F42-551E7A5D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5B9AD284-714B-2629-FFA2-9298A10995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Описание задания</a:t>
            </a:r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70D52FFD-6D99-AB6F-B78A-D1D6837EA2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245369"/>
            <a:ext cx="9906016" cy="439630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800" dirty="0" smtClean="0"/>
              <a:t>	Создать </a:t>
            </a:r>
            <a:r>
              <a:rPr lang="ru-RU" sz="2800" dirty="0"/>
              <a:t>приложение на </a:t>
            </a:r>
            <a:r>
              <a:rPr lang="en-US" sz="2800" dirty="0" err="1"/>
              <a:t>Xamarin</a:t>
            </a:r>
            <a:r>
              <a:rPr lang="en-US" sz="2800" dirty="0"/>
              <a:t> Forms </a:t>
            </a:r>
            <a:r>
              <a:rPr lang="ru-RU" sz="2800" dirty="0"/>
              <a:t>с тремя экранами (</a:t>
            </a:r>
            <a:r>
              <a:rPr lang="en-US" sz="2800" dirty="0" err="1"/>
              <a:t>MainPage</a:t>
            </a:r>
            <a:r>
              <a:rPr lang="en-US" sz="2800" dirty="0"/>
              <a:t>, Page2 </a:t>
            </a:r>
            <a:r>
              <a:rPr lang="ru-RU" sz="2800" dirty="0"/>
              <a:t>и </a:t>
            </a:r>
            <a:r>
              <a:rPr lang="en-US" sz="2800" dirty="0"/>
              <a:t>Page3), </a:t>
            </a:r>
            <a:r>
              <a:rPr lang="ru-RU" sz="2800" dirty="0"/>
              <a:t>используя стек навигации. Приложение должно демонстрировать функциональность стеков </a:t>
            </a:r>
            <a:r>
              <a:rPr lang="en-US" sz="2800" dirty="0" err="1"/>
              <a:t>NavigationStack</a:t>
            </a:r>
            <a:r>
              <a:rPr lang="en-US" sz="2800" dirty="0"/>
              <a:t> </a:t>
            </a:r>
            <a:r>
              <a:rPr lang="ru-RU" sz="2800" dirty="0"/>
              <a:t>и </a:t>
            </a:r>
            <a:r>
              <a:rPr lang="en-US" sz="2800" dirty="0" err="1"/>
              <a:t>ModalStack</a:t>
            </a:r>
            <a:r>
              <a:rPr lang="en-US" sz="2800" dirty="0"/>
              <a:t>, </a:t>
            </a:r>
            <a:r>
              <a:rPr lang="ru-RU" sz="2800" dirty="0"/>
              <a:t>а также методы управления навигацией: </a:t>
            </a:r>
            <a:r>
              <a:rPr lang="en-US" sz="2800" dirty="0" err="1"/>
              <a:t>PushAsync</a:t>
            </a:r>
            <a:r>
              <a:rPr lang="en-US" sz="2800" dirty="0"/>
              <a:t>, </a:t>
            </a:r>
            <a:r>
              <a:rPr lang="en-US" sz="2800" dirty="0" err="1"/>
              <a:t>PopAsync</a:t>
            </a:r>
            <a:r>
              <a:rPr lang="en-US" sz="2800" dirty="0"/>
              <a:t>, </a:t>
            </a:r>
            <a:r>
              <a:rPr lang="en-US" sz="2800" dirty="0" err="1" smtClean="0"/>
              <a:t>RemovePage</a:t>
            </a:r>
            <a:r>
              <a:rPr lang="en-US" sz="2800" dirty="0" smtClean="0"/>
              <a:t> </a:t>
            </a:r>
            <a:r>
              <a:rPr lang="ru-RU" sz="2800" dirty="0"/>
              <a:t>и </a:t>
            </a:r>
            <a:r>
              <a:rPr lang="ru-RU" sz="2800" dirty="0" smtClean="0"/>
              <a:t>другие.</a:t>
            </a:r>
            <a:endParaRPr lang="en-US" sz="2800" dirty="0"/>
          </a:p>
          <a:p>
            <a:pPr marL="203195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446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&lt;/</a:t>
            </a:r>
            <a:r>
              <a:rPr lang="en-US" dirty="0"/>
              <a:t> </a:t>
            </a:r>
            <a:r>
              <a:rPr lang="ru-RU" b="1" dirty="0"/>
              <a:t>Стек навигации</a:t>
            </a:r>
            <a:br>
              <a:rPr lang="ru-RU" b="1" dirty="0"/>
            </a:br>
            <a:r>
              <a:rPr lang="ru-RU" dirty="0"/>
              <a:t>	</a:t>
            </a:r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1053096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dirty="0"/>
              <a:t>Когда происходит навигация на страницу с помощью вызова метода </a:t>
            </a:r>
            <a:r>
              <a:rPr lang="ru-RU" sz="2400" dirty="0" err="1"/>
              <a:t>PushAsync</a:t>
            </a:r>
            <a:r>
              <a:rPr lang="ru-RU" sz="2400" dirty="0"/>
              <a:t>() или </a:t>
            </a:r>
            <a:r>
              <a:rPr lang="ru-RU" sz="2400" dirty="0" err="1"/>
              <a:t>PushModalAsync</a:t>
            </a:r>
            <a:r>
              <a:rPr lang="ru-RU" sz="2400" dirty="0"/>
              <a:t>(), то возникает ряд действий</a:t>
            </a:r>
            <a:r>
              <a:rPr lang="ru-RU" sz="2400" dirty="0" smtClean="0"/>
              <a:t>:</a:t>
            </a:r>
            <a:endParaRPr lang="ru-RU" sz="2400" dirty="0"/>
          </a:p>
          <a:p>
            <a:pPr marL="546095" indent="-342900">
              <a:buFont typeface="Arial" panose="020B0604020202020204" pitchFamily="34" charset="0"/>
              <a:buChar char="•"/>
            </a:pPr>
            <a:r>
              <a:rPr lang="ru-RU" sz="2400" dirty="0"/>
              <a:t>У страницы, с которой осуществляется переход, вызывается переопределенная версия метод </a:t>
            </a:r>
            <a:r>
              <a:rPr lang="ru-RU" sz="2400" dirty="0" err="1"/>
              <a:t>OnDisappearing</a:t>
            </a:r>
            <a:r>
              <a:rPr lang="ru-RU" sz="2400" dirty="0"/>
              <a:t>() (если данный метод в классе страницы переопределен</a:t>
            </a:r>
            <a:r>
              <a:rPr lang="ru-RU" sz="2400" dirty="0" smtClean="0"/>
              <a:t>)</a:t>
            </a:r>
            <a:endParaRPr lang="ru-RU" sz="2400" dirty="0"/>
          </a:p>
          <a:p>
            <a:pPr marL="546095" indent="-342900">
              <a:buFont typeface="Arial" panose="020B0604020202020204" pitchFamily="34" charset="0"/>
              <a:buChar char="•"/>
            </a:pPr>
            <a:r>
              <a:rPr lang="ru-RU" sz="2400" dirty="0"/>
              <a:t>У страницы, на которую осуществляется переход, вызывается переопределенная версия метод </a:t>
            </a:r>
            <a:r>
              <a:rPr lang="ru-RU" sz="2400" dirty="0" err="1"/>
              <a:t>OnAppearing</a:t>
            </a:r>
            <a:r>
              <a:rPr lang="ru-RU" sz="2400" dirty="0"/>
              <a:t>() (если данный метод в классе страницы переопределен</a:t>
            </a:r>
            <a:r>
              <a:rPr lang="ru-RU" sz="2400" dirty="0" smtClean="0"/>
              <a:t>)</a:t>
            </a:r>
            <a:endParaRPr lang="ru-RU" sz="2400" dirty="0"/>
          </a:p>
          <a:p>
            <a:pPr marL="546095" indent="-342900">
              <a:buFont typeface="Arial" panose="020B0604020202020204" pitchFamily="34" charset="0"/>
              <a:buChar char="•"/>
            </a:pPr>
            <a:r>
              <a:rPr lang="ru-RU" sz="2400" dirty="0"/>
              <a:t>После этого завершается выполнение методов </a:t>
            </a:r>
            <a:r>
              <a:rPr lang="ru-RU" sz="2400" dirty="0" err="1"/>
              <a:t>PushAsync</a:t>
            </a:r>
            <a:r>
              <a:rPr lang="ru-RU" sz="2400" dirty="0"/>
              <a:t>/</a:t>
            </a:r>
            <a:r>
              <a:rPr lang="ru-RU" sz="2400" dirty="0" err="1"/>
              <a:t>PushModalAsync</a:t>
            </a:r>
            <a:endParaRPr lang="ru-RU" sz="2400" dirty="0"/>
          </a:p>
          <a:p>
            <a:pPr marL="203195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851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Стек навигации</a:t>
            </a:r>
            <a:br>
              <a:rPr lang="ru-RU" b="1" dirty="0"/>
            </a:b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dirty="0"/>
              <a:t>Вызов методов </a:t>
            </a:r>
            <a:r>
              <a:rPr lang="ru-RU" sz="2400" dirty="0" err="1"/>
              <a:t>PopAsync</a:t>
            </a:r>
            <a:r>
              <a:rPr lang="ru-RU" sz="2400" dirty="0"/>
              <a:t>() и </a:t>
            </a:r>
            <a:r>
              <a:rPr lang="ru-RU" sz="2400" dirty="0" err="1"/>
              <a:t>PopModalAsync</a:t>
            </a:r>
            <a:r>
              <a:rPr lang="ru-RU" sz="2400" dirty="0"/>
              <a:t>() фактически приводит к тем же самым действиям, только в обратную сторону</a:t>
            </a:r>
            <a:r>
              <a:rPr lang="ru-RU" sz="2400" dirty="0" smtClean="0"/>
              <a:t>:</a:t>
            </a:r>
            <a:endParaRPr lang="ru-RU" sz="2400" dirty="0"/>
          </a:p>
          <a:p>
            <a:pPr marL="488945" indent="-285750">
              <a:buFont typeface="Arial" panose="020B0604020202020204" pitchFamily="34" charset="0"/>
              <a:buChar char="•"/>
            </a:pPr>
            <a:r>
              <a:rPr lang="ru-RU" sz="2400" dirty="0"/>
              <a:t>У страницы, с которой осуществляется переход, вызывается переопределенная версия метод </a:t>
            </a:r>
            <a:r>
              <a:rPr lang="ru-RU" sz="2400" dirty="0" err="1"/>
              <a:t>OnDisappearing</a:t>
            </a:r>
            <a:r>
              <a:rPr lang="ru-RU" sz="2400" dirty="0"/>
              <a:t>() (если данный метод в классе страницы переопределен</a:t>
            </a:r>
            <a:r>
              <a:rPr lang="ru-RU" sz="2400" dirty="0" smtClean="0"/>
              <a:t>)</a:t>
            </a:r>
            <a:endParaRPr lang="ru-RU" sz="2400" dirty="0"/>
          </a:p>
          <a:p>
            <a:pPr marL="488945" indent="-285750">
              <a:buFont typeface="Arial" panose="020B0604020202020204" pitchFamily="34" charset="0"/>
              <a:buChar char="•"/>
            </a:pPr>
            <a:r>
              <a:rPr lang="ru-RU" sz="2400" dirty="0"/>
              <a:t>У страницы, на которую осуществляется переход, вызывается переопределенная версия метод </a:t>
            </a:r>
            <a:r>
              <a:rPr lang="ru-RU" sz="2400" dirty="0" err="1"/>
              <a:t>OnAppearing</a:t>
            </a:r>
            <a:r>
              <a:rPr lang="ru-RU" sz="2400" dirty="0"/>
              <a:t>() (если данный метод в классе страницы переопределен</a:t>
            </a:r>
            <a:r>
              <a:rPr lang="ru-RU" sz="2400" dirty="0" smtClean="0"/>
              <a:t>)</a:t>
            </a:r>
            <a:endParaRPr lang="ru-RU" sz="2400" dirty="0"/>
          </a:p>
          <a:p>
            <a:pPr marL="488945" indent="-285750">
              <a:buFont typeface="Arial" panose="020B0604020202020204" pitchFamily="34" charset="0"/>
              <a:buChar char="•"/>
            </a:pPr>
            <a:r>
              <a:rPr lang="ru-RU" sz="2400" dirty="0"/>
              <a:t>После этого завершается выполнение методов </a:t>
            </a:r>
            <a:r>
              <a:rPr lang="ru-RU" sz="2400" dirty="0" err="1"/>
              <a:t>PopAsync</a:t>
            </a:r>
            <a:r>
              <a:rPr lang="ru-RU" sz="2400" dirty="0"/>
              <a:t>/</a:t>
            </a:r>
            <a:r>
              <a:rPr lang="ru-RU" sz="2400" dirty="0" err="1"/>
              <a:t>PopModalAsync</a:t>
            </a:r>
            <a:endParaRPr lang="ru-RU" sz="2400" dirty="0"/>
          </a:p>
          <a:p>
            <a:pPr marL="203195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40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Стек навигации</a:t>
            </a:r>
            <a:br>
              <a:rPr lang="ru-RU" b="1" dirty="0"/>
            </a:b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/>
              <a:t>Из этих правил есть одно исключение: на платформе </a:t>
            </a:r>
            <a:r>
              <a:rPr lang="ru-RU" sz="2000" dirty="0" err="1"/>
              <a:t>Android</a:t>
            </a:r>
            <a:r>
              <a:rPr lang="ru-RU" sz="2000" dirty="0"/>
              <a:t> у страницы, которая вызывает метод </a:t>
            </a:r>
            <a:r>
              <a:rPr lang="ru-RU" sz="2000" dirty="0" err="1"/>
              <a:t>PushModalAsync</a:t>
            </a:r>
            <a:r>
              <a:rPr lang="ru-RU" sz="2000" dirty="0"/>
              <a:t>, не вызывается метод </a:t>
            </a:r>
            <a:r>
              <a:rPr lang="ru-RU" sz="2000" dirty="0" err="1"/>
              <a:t>OnDisappearing</a:t>
            </a:r>
            <a:r>
              <a:rPr lang="ru-RU" sz="2000" dirty="0"/>
              <a:t>(). И аналогично у страницы, которая вызвала метод </a:t>
            </a:r>
            <a:r>
              <a:rPr lang="ru-RU" sz="2000" dirty="0" err="1"/>
              <a:t>PopModalAsync</a:t>
            </a:r>
            <a:r>
              <a:rPr lang="ru-RU" sz="2000" dirty="0"/>
              <a:t>(), не вызывается метод </a:t>
            </a:r>
            <a:r>
              <a:rPr lang="ru-RU" sz="2000" dirty="0" err="1"/>
              <a:t>OnAppearing</a:t>
            </a:r>
            <a:r>
              <a:rPr lang="ru-RU" sz="2000" dirty="0" smtClean="0"/>
              <a:t>().</a:t>
            </a:r>
            <a:endParaRPr lang="ru-RU" sz="2000" dirty="0"/>
          </a:p>
          <a:p>
            <a:pPr marL="203195" indent="0">
              <a:buNone/>
            </a:pPr>
            <a:r>
              <a:rPr lang="ru-RU" sz="2000" dirty="0"/>
              <a:t>Для управления переходами интерфейс </a:t>
            </a:r>
            <a:r>
              <a:rPr lang="ru-RU" sz="2000" dirty="0" err="1"/>
              <a:t>INavigation</a:t>
            </a:r>
            <a:r>
              <a:rPr lang="ru-RU" sz="2000" dirty="0"/>
              <a:t> кроме вышеупомянутых методов также определяет два свойства</a:t>
            </a:r>
            <a:r>
              <a:rPr lang="ru-RU" sz="2000" dirty="0" smtClean="0"/>
              <a:t>:</a:t>
            </a:r>
            <a:endParaRPr lang="ru-RU" sz="2000" dirty="0"/>
          </a:p>
          <a:p>
            <a:pPr marL="546095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NavigationStack</a:t>
            </a:r>
            <a:r>
              <a:rPr lang="ru-RU" sz="2000" dirty="0"/>
              <a:t>: стек страниц, который содержит все немодальные обычные </a:t>
            </a:r>
            <a:r>
              <a:rPr lang="ru-RU" sz="2000" dirty="0" smtClean="0"/>
              <a:t>страницы</a:t>
            </a:r>
            <a:endParaRPr lang="ru-RU" sz="2000" dirty="0"/>
          </a:p>
          <a:p>
            <a:pPr marL="546095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ModalStack</a:t>
            </a:r>
            <a:r>
              <a:rPr lang="ru-RU" sz="2000" dirty="0"/>
              <a:t>: стек модальных </a:t>
            </a:r>
            <a:r>
              <a:rPr lang="ru-RU" sz="2000" dirty="0" smtClean="0"/>
              <a:t>страниц</a:t>
            </a:r>
            <a:endParaRPr lang="ru-RU" sz="2000" dirty="0"/>
          </a:p>
          <a:p>
            <a:pPr marL="203195" indent="0">
              <a:buNone/>
            </a:pPr>
            <a:r>
              <a:rPr lang="ru-RU" sz="2000" dirty="0"/>
              <a:t>Эти свойства представляют коллекцию </a:t>
            </a:r>
            <a:r>
              <a:rPr lang="ru-RU" sz="2000" dirty="0" err="1"/>
              <a:t>IReadOnlyList</a:t>
            </a:r>
            <a:r>
              <a:rPr lang="ru-RU" sz="2000" dirty="0"/>
              <a:t>&lt;</a:t>
            </a:r>
            <a:r>
              <a:rPr lang="ru-RU" sz="2000" dirty="0" err="1"/>
              <a:t>Page</a:t>
            </a:r>
            <a:r>
              <a:rPr lang="ru-RU" sz="2000" dirty="0"/>
              <a:t>&gt;. Напрямую эти свойства доступны только для чтения, и мы можем влиять на них только с помощью вышеуказанных методов. Так, метод </a:t>
            </a:r>
            <a:r>
              <a:rPr lang="ru-RU" sz="2000" dirty="0" err="1"/>
              <a:t>PushAsync</a:t>
            </a:r>
            <a:r>
              <a:rPr lang="ru-RU" sz="2000" dirty="0"/>
              <a:t>() добавляет страницу в </a:t>
            </a:r>
            <a:r>
              <a:rPr lang="ru-RU" sz="2000" dirty="0" err="1"/>
              <a:t>NavigationStack</a:t>
            </a:r>
            <a:r>
              <a:rPr lang="ru-RU" sz="2000" dirty="0"/>
              <a:t>, а метод </a:t>
            </a:r>
            <a:r>
              <a:rPr lang="ru-RU" sz="2000" dirty="0" err="1"/>
              <a:t>PopAsync</a:t>
            </a:r>
            <a:r>
              <a:rPr lang="ru-RU" sz="2000" dirty="0"/>
              <a:t>(), наоборот, извлекает последнюю страницу из </a:t>
            </a:r>
            <a:r>
              <a:rPr lang="ru-RU" sz="2000" dirty="0" err="1"/>
              <a:t>NavigationStack</a:t>
            </a:r>
            <a:r>
              <a:rPr lang="ru-RU" sz="2000" dirty="0"/>
              <a:t>.</a:t>
            </a:r>
          </a:p>
          <a:p>
            <a:pPr marL="203195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33608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Стек навигации</a:t>
            </a:r>
            <a:br>
              <a:rPr lang="ru-RU" b="1" dirty="0"/>
            </a:b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376" y="1650933"/>
            <a:ext cx="7569231" cy="404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2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Стек навигации</a:t>
            </a:r>
            <a:br>
              <a:rPr lang="ru-RU" b="1" dirty="0"/>
            </a:b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796098" y="1262744"/>
            <a:ext cx="6570860" cy="508000"/>
          </a:xfrm>
        </p:spPr>
        <p:txBody>
          <a:bodyPr/>
          <a:lstStyle/>
          <a:p>
            <a:pPr marL="203195" indent="0">
              <a:buNone/>
            </a:pPr>
            <a:r>
              <a:rPr lang="en-US" sz="2200" dirty="0" smtClean="0"/>
              <a:t>	</a:t>
            </a:r>
            <a:r>
              <a:rPr lang="ru-RU" sz="2200" dirty="0" smtClean="0"/>
              <a:t>Аналогичным </a:t>
            </a:r>
            <a:r>
              <a:rPr lang="ru-RU" sz="2200" dirty="0"/>
              <a:t>образом методы </a:t>
            </a:r>
            <a:r>
              <a:rPr lang="ru-RU" sz="2200" dirty="0" err="1"/>
              <a:t>PushModalAsync</a:t>
            </a:r>
            <a:r>
              <a:rPr lang="ru-RU" sz="2200" dirty="0"/>
              <a:t>() и </a:t>
            </a:r>
            <a:r>
              <a:rPr lang="ru-RU" sz="2200" dirty="0" err="1"/>
              <a:t>PopModalAsync</a:t>
            </a:r>
            <a:r>
              <a:rPr lang="ru-RU" sz="2200" dirty="0"/>
              <a:t>() изменяют содержимое в </a:t>
            </a:r>
            <a:r>
              <a:rPr lang="ru-RU" sz="2200" dirty="0" err="1"/>
              <a:t>ModalStack</a:t>
            </a:r>
            <a:r>
              <a:rPr lang="ru-RU" sz="2200" dirty="0" smtClean="0"/>
              <a:t>.</a:t>
            </a:r>
            <a:endParaRPr lang="ru-RU" sz="2200" dirty="0"/>
          </a:p>
          <a:p>
            <a:pPr marL="203195" indent="0">
              <a:buNone/>
            </a:pPr>
            <a:r>
              <a:rPr lang="en-US" sz="2200" dirty="0" smtClean="0"/>
              <a:t>	</a:t>
            </a:r>
            <a:r>
              <a:rPr lang="ru-RU" sz="2200" dirty="0" smtClean="0"/>
              <a:t>Причем </a:t>
            </a:r>
            <a:r>
              <a:rPr lang="ru-RU" sz="2200" dirty="0"/>
              <a:t>такое разделение на два стека имеет большое значение: мы можем перейти с обычной страницы на любую страницу, но с модальной мы можем перейти только на модальную страницу, или вернуться назад</a:t>
            </a:r>
            <a:r>
              <a:rPr lang="ru-RU" sz="2200" dirty="0" smtClean="0"/>
              <a:t>.</a:t>
            </a:r>
            <a:endParaRPr lang="ru-RU" sz="2200" dirty="0"/>
          </a:p>
          <a:p>
            <a:pPr marL="203195" indent="0">
              <a:buNone/>
            </a:pPr>
            <a:r>
              <a:rPr lang="ru-RU" sz="2200" dirty="0"/>
              <a:t>Для рассмотрения работы со стеками пусть в проекте будут три страницы - </a:t>
            </a:r>
            <a:r>
              <a:rPr lang="ru-RU" sz="2200" dirty="0" err="1"/>
              <a:t>MainPage</a:t>
            </a:r>
            <a:r>
              <a:rPr lang="ru-RU" sz="2200" dirty="0"/>
              <a:t> (главная) и дополнительные страницы Page2 и Page3:</a:t>
            </a:r>
          </a:p>
          <a:p>
            <a:pPr marL="203195" indent="0">
              <a:buNone/>
            </a:pPr>
            <a:endParaRPr lang="ru-RU" sz="2200" dirty="0"/>
          </a:p>
          <a:p>
            <a:pPr marL="203195" indent="0">
              <a:buNone/>
            </a:pP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174" y="1375771"/>
            <a:ext cx="3274264" cy="44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31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000" dirty="0" smtClean="0">
                <a:solidFill>
                  <a:schemeClr val="accent2"/>
                </a:solidFill>
              </a:rPr>
              <a:t>&lt;/</a:t>
            </a:r>
            <a:r>
              <a:rPr lang="en" sz="2000" dirty="0" smtClean="0"/>
              <a:t> </a:t>
            </a:r>
            <a:r>
              <a:rPr lang="ru-RU" sz="2000" b="1" dirty="0"/>
              <a:t>Код главной страницы </a:t>
            </a:r>
            <a:r>
              <a:rPr lang="ru-RU" sz="2000" b="1" dirty="0" err="1"/>
              <a:t>MainPage</a:t>
            </a:r>
            <a:r>
              <a:rPr lang="ru-RU" sz="2000" b="1" dirty="0"/>
              <a:t> будет выглядеть следующим образом: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0642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700" dirty="0"/>
              <a:t>using System;</a:t>
            </a:r>
          </a:p>
          <a:p>
            <a:pPr marL="203195" indent="0">
              <a:buNone/>
            </a:pPr>
            <a:r>
              <a:rPr lang="en-US" sz="1700" dirty="0"/>
              <a:t>using </a:t>
            </a:r>
            <a:r>
              <a:rPr lang="en-US" sz="1700" dirty="0" err="1"/>
              <a:t>Xamarin.Forms</a:t>
            </a:r>
            <a:r>
              <a:rPr lang="en-US" sz="1700" dirty="0"/>
              <a:t>;</a:t>
            </a:r>
          </a:p>
          <a:p>
            <a:pPr marL="203195" indent="0">
              <a:buNone/>
            </a:pPr>
            <a:r>
              <a:rPr lang="en-US" sz="1700" dirty="0"/>
              <a:t> </a:t>
            </a:r>
          </a:p>
          <a:p>
            <a:pPr marL="203195" indent="0">
              <a:buNone/>
            </a:pPr>
            <a:r>
              <a:rPr lang="en-US" sz="1700" dirty="0"/>
              <a:t>namespace </a:t>
            </a:r>
            <a:r>
              <a:rPr lang="en-US" sz="1700" dirty="0" err="1"/>
              <a:t>HelloApp</a:t>
            </a:r>
            <a:endParaRPr lang="en-US" sz="1700" dirty="0"/>
          </a:p>
          <a:p>
            <a:pPr marL="203195" indent="0">
              <a:buNone/>
            </a:pPr>
            <a:r>
              <a:rPr lang="en-US" sz="1700" dirty="0"/>
              <a:t>{</a:t>
            </a:r>
          </a:p>
          <a:p>
            <a:pPr marL="203195" indent="0">
              <a:buNone/>
            </a:pPr>
            <a:r>
              <a:rPr lang="en-US" sz="1700" dirty="0"/>
              <a:t>    public partial class </a:t>
            </a:r>
            <a:r>
              <a:rPr lang="en-US" sz="1700" dirty="0" err="1"/>
              <a:t>MainPage</a:t>
            </a:r>
            <a:r>
              <a:rPr lang="en-US" sz="1700" dirty="0"/>
              <a:t> : </a:t>
            </a:r>
            <a:r>
              <a:rPr lang="en-US" sz="1700" dirty="0" err="1"/>
              <a:t>ContentPage</a:t>
            </a:r>
            <a:endParaRPr lang="en-US" sz="1700" dirty="0"/>
          </a:p>
          <a:p>
            <a:pPr marL="203195" indent="0">
              <a:buNone/>
            </a:pPr>
            <a:r>
              <a:rPr lang="en-US" sz="1700" dirty="0"/>
              <a:t>    {</a:t>
            </a:r>
          </a:p>
          <a:p>
            <a:pPr marL="203195" indent="0">
              <a:buNone/>
            </a:pPr>
            <a:r>
              <a:rPr lang="en-US" sz="1700" dirty="0"/>
              <a:t>        Label </a:t>
            </a:r>
            <a:r>
              <a:rPr lang="en-US" sz="1700" dirty="0" err="1"/>
              <a:t>stackLabel</a:t>
            </a:r>
            <a:r>
              <a:rPr lang="en-US" sz="1700" dirty="0"/>
              <a:t>;</a:t>
            </a:r>
          </a:p>
          <a:p>
            <a:pPr marL="203195" indent="0">
              <a:buNone/>
            </a:pPr>
            <a:r>
              <a:rPr lang="en-US" sz="1700" dirty="0"/>
              <a:t>        bool loaded = false;</a:t>
            </a:r>
          </a:p>
          <a:p>
            <a:pPr marL="203195" indent="0">
              <a:buNone/>
            </a:pPr>
            <a:r>
              <a:rPr lang="en-US" sz="1700" dirty="0"/>
              <a:t>        public </a:t>
            </a:r>
            <a:r>
              <a:rPr lang="en-US" sz="1700" dirty="0" err="1"/>
              <a:t>MainPage</a:t>
            </a:r>
            <a:r>
              <a:rPr lang="en-US" sz="1700" dirty="0"/>
              <a:t>()</a:t>
            </a:r>
          </a:p>
          <a:p>
            <a:pPr marL="203195" indent="0">
              <a:buNone/>
            </a:pPr>
            <a:r>
              <a:rPr lang="en-US" sz="1700" dirty="0"/>
              <a:t>        {</a:t>
            </a:r>
          </a:p>
          <a:p>
            <a:pPr marL="203195" indent="0">
              <a:buNone/>
            </a:pPr>
            <a:r>
              <a:rPr lang="en-US" sz="1700" dirty="0"/>
              <a:t>            Title = "Main Page";</a:t>
            </a:r>
          </a:p>
          <a:p>
            <a:pPr marL="203195" indent="0">
              <a:buNone/>
            </a:pPr>
            <a:r>
              <a:rPr lang="en-US" sz="1700" dirty="0"/>
              <a:t>            Button </a:t>
            </a:r>
            <a:r>
              <a:rPr lang="en-US" sz="1700" dirty="0" err="1"/>
              <a:t>forwardButton</a:t>
            </a:r>
            <a:r>
              <a:rPr lang="en-US" sz="1700" dirty="0"/>
              <a:t> = new Button { Text = "</a:t>
            </a:r>
            <a:r>
              <a:rPr lang="ru-RU" sz="1700" dirty="0"/>
              <a:t>Вперед" };</a:t>
            </a:r>
          </a:p>
          <a:p>
            <a:pPr marL="203195" indent="0">
              <a:buNone/>
            </a:pPr>
            <a:r>
              <a:rPr lang="ru-RU" sz="1700" dirty="0"/>
              <a:t>            </a:t>
            </a:r>
            <a:r>
              <a:rPr lang="en-US" sz="1700" dirty="0" err="1"/>
              <a:t>forwardButton.Clicked</a:t>
            </a:r>
            <a:r>
              <a:rPr lang="en-US" sz="1700" dirty="0"/>
              <a:t> += </a:t>
            </a:r>
            <a:r>
              <a:rPr lang="en-US" sz="1700" dirty="0" err="1"/>
              <a:t>GoToForward</a:t>
            </a:r>
            <a:r>
              <a:rPr lang="en-US" sz="1700" dirty="0"/>
              <a:t>;</a:t>
            </a:r>
          </a:p>
          <a:p>
            <a:pPr marL="203195" indent="0">
              <a:buNone/>
            </a:pPr>
            <a:r>
              <a:rPr lang="en-US" sz="1700" dirty="0"/>
              <a:t> </a:t>
            </a:r>
          </a:p>
          <a:p>
            <a:pPr marL="203195" indent="0">
              <a:buNone/>
            </a:pPr>
            <a:r>
              <a:rPr lang="en-US" sz="1700" dirty="0"/>
              <a:t>            </a:t>
            </a:r>
            <a:r>
              <a:rPr lang="en-US" sz="1700" dirty="0" err="1"/>
              <a:t>stackLabel</a:t>
            </a:r>
            <a:r>
              <a:rPr lang="en-US" sz="1700" dirty="0"/>
              <a:t> = new Label();</a:t>
            </a:r>
          </a:p>
          <a:p>
            <a:pPr marL="203195" indent="0">
              <a:buNone/>
            </a:pPr>
            <a:r>
              <a:rPr lang="en-US" sz="1700" dirty="0"/>
              <a:t>            Content = new </a:t>
            </a:r>
            <a:r>
              <a:rPr lang="en-US" sz="1700" dirty="0" err="1"/>
              <a:t>StackLayout</a:t>
            </a:r>
            <a:r>
              <a:rPr lang="en-US" sz="1700" dirty="0"/>
              <a:t> { Children = { </a:t>
            </a:r>
            <a:r>
              <a:rPr lang="en-US" sz="1700" dirty="0" err="1"/>
              <a:t>forwardButton</a:t>
            </a:r>
            <a:r>
              <a:rPr lang="en-US" sz="1700" dirty="0"/>
              <a:t>, </a:t>
            </a:r>
            <a:r>
              <a:rPr lang="en-US" sz="1700" dirty="0" err="1"/>
              <a:t>stackLabel</a:t>
            </a:r>
            <a:r>
              <a:rPr lang="en-US" sz="1700" dirty="0"/>
              <a:t> } };</a:t>
            </a:r>
          </a:p>
          <a:p>
            <a:pPr marL="203195" indent="0">
              <a:buNone/>
            </a:pPr>
            <a:r>
              <a:rPr lang="en-US" sz="1700" dirty="0"/>
              <a:t>        }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07427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000" dirty="0" smtClean="0">
                <a:solidFill>
                  <a:schemeClr val="accent2"/>
                </a:solidFill>
              </a:rPr>
              <a:t>&lt;/</a:t>
            </a:r>
            <a:r>
              <a:rPr lang="en" sz="2000" dirty="0" smtClean="0"/>
              <a:t> </a:t>
            </a:r>
            <a:r>
              <a:rPr lang="ru-RU" sz="2000" b="1" dirty="0"/>
              <a:t>Код главной страницы </a:t>
            </a:r>
            <a:r>
              <a:rPr lang="ru-RU" sz="2000" b="1" dirty="0" err="1"/>
              <a:t>MainPage</a:t>
            </a:r>
            <a:r>
              <a:rPr lang="ru-RU" sz="2000" b="1" dirty="0"/>
              <a:t> будет выглядеть следующим образом: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0642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250" dirty="0"/>
              <a:t>protected override void </a:t>
            </a:r>
            <a:r>
              <a:rPr lang="en-US" sz="1250" dirty="0" err="1"/>
              <a:t>OnAppearing</a:t>
            </a:r>
            <a:r>
              <a:rPr lang="en-US" sz="1250" dirty="0"/>
              <a:t>()</a:t>
            </a:r>
          </a:p>
          <a:p>
            <a:pPr marL="203195" indent="0">
              <a:buNone/>
            </a:pPr>
            <a:r>
              <a:rPr lang="en-US" sz="1250" dirty="0"/>
              <a:t>        {</a:t>
            </a:r>
          </a:p>
          <a:p>
            <a:pPr marL="203195" indent="0">
              <a:buNone/>
            </a:pPr>
            <a:r>
              <a:rPr lang="en-US" sz="1250" dirty="0"/>
              <a:t>            </a:t>
            </a:r>
            <a:r>
              <a:rPr lang="en-US" sz="1250" dirty="0" err="1"/>
              <a:t>base.OnAppearing</a:t>
            </a:r>
            <a:r>
              <a:rPr lang="en-US" sz="1250" dirty="0"/>
              <a:t>();</a:t>
            </a:r>
          </a:p>
          <a:p>
            <a:pPr marL="203195" indent="0">
              <a:buNone/>
            </a:pPr>
            <a:r>
              <a:rPr lang="en-US" sz="1250" dirty="0"/>
              <a:t>            if (loaded == false)</a:t>
            </a:r>
          </a:p>
          <a:p>
            <a:pPr marL="203195" indent="0">
              <a:buNone/>
            </a:pPr>
            <a:r>
              <a:rPr lang="en-US" sz="1250" dirty="0"/>
              <a:t>            {</a:t>
            </a:r>
          </a:p>
          <a:p>
            <a:pPr marL="203195" indent="0">
              <a:buNone/>
            </a:pPr>
            <a:r>
              <a:rPr lang="en-US" sz="1250" dirty="0"/>
              <a:t>                </a:t>
            </a:r>
            <a:r>
              <a:rPr lang="en-US" sz="1250" dirty="0" err="1"/>
              <a:t>DisplayStack</a:t>
            </a:r>
            <a:r>
              <a:rPr lang="en-US" sz="1250" dirty="0"/>
              <a:t>();</a:t>
            </a:r>
          </a:p>
          <a:p>
            <a:pPr marL="203195" indent="0">
              <a:buNone/>
            </a:pPr>
            <a:r>
              <a:rPr lang="en-US" sz="1250" dirty="0"/>
              <a:t>                loaded = true;</a:t>
            </a:r>
          </a:p>
          <a:p>
            <a:pPr marL="203195" indent="0">
              <a:buNone/>
            </a:pPr>
            <a:r>
              <a:rPr lang="en-US" sz="1250" dirty="0"/>
              <a:t>            }</a:t>
            </a:r>
          </a:p>
          <a:p>
            <a:pPr marL="203195" indent="0">
              <a:buNone/>
            </a:pPr>
            <a:r>
              <a:rPr lang="en-US" sz="1250" dirty="0"/>
              <a:t>        </a:t>
            </a:r>
            <a:r>
              <a:rPr lang="en-US" sz="1250" dirty="0" smtClean="0"/>
              <a:t>}</a:t>
            </a:r>
            <a:endParaRPr lang="en-US" sz="1250" dirty="0"/>
          </a:p>
          <a:p>
            <a:pPr marL="203195" indent="0">
              <a:buNone/>
            </a:pPr>
            <a:r>
              <a:rPr lang="en-US" sz="1250" dirty="0"/>
              <a:t>        protected internal void </a:t>
            </a:r>
            <a:r>
              <a:rPr lang="en-US" sz="1250" dirty="0" err="1"/>
              <a:t>DisplayStack</a:t>
            </a:r>
            <a:r>
              <a:rPr lang="en-US" sz="1250" dirty="0"/>
              <a:t>()</a:t>
            </a:r>
          </a:p>
          <a:p>
            <a:pPr marL="203195" indent="0">
              <a:buNone/>
            </a:pPr>
            <a:r>
              <a:rPr lang="en-US" sz="1250" dirty="0"/>
              <a:t>        {</a:t>
            </a:r>
          </a:p>
          <a:p>
            <a:pPr marL="203195" indent="0">
              <a:buNone/>
            </a:pPr>
            <a:r>
              <a:rPr lang="en-US" sz="1250" dirty="0"/>
              <a:t>            </a:t>
            </a:r>
            <a:r>
              <a:rPr lang="en-US" sz="1250" dirty="0" err="1"/>
              <a:t>NavigationPage</a:t>
            </a:r>
            <a:r>
              <a:rPr lang="en-US" sz="1250" dirty="0"/>
              <a:t> </a:t>
            </a:r>
            <a:r>
              <a:rPr lang="en-US" sz="1250" dirty="0" err="1"/>
              <a:t>navPage</a:t>
            </a:r>
            <a:r>
              <a:rPr lang="en-US" sz="1250" dirty="0"/>
              <a:t> = (</a:t>
            </a:r>
            <a:r>
              <a:rPr lang="en-US" sz="1250" dirty="0" err="1"/>
              <a:t>NavigationPage</a:t>
            </a:r>
            <a:r>
              <a:rPr lang="en-US" sz="1250" dirty="0"/>
              <a:t>)</a:t>
            </a:r>
            <a:r>
              <a:rPr lang="en-US" sz="1250" dirty="0" err="1"/>
              <a:t>App.Current.MainPage</a:t>
            </a:r>
            <a:r>
              <a:rPr lang="en-US" sz="1250" dirty="0"/>
              <a:t>;</a:t>
            </a:r>
          </a:p>
          <a:p>
            <a:pPr marL="203195" indent="0">
              <a:buNone/>
            </a:pPr>
            <a:r>
              <a:rPr lang="en-US" sz="1250" dirty="0"/>
              <a:t>            </a:t>
            </a:r>
            <a:r>
              <a:rPr lang="en-US" sz="1250" dirty="0" err="1"/>
              <a:t>stackLabel.Text</a:t>
            </a:r>
            <a:r>
              <a:rPr lang="en-US" sz="1250" dirty="0"/>
              <a:t> = "";</a:t>
            </a:r>
          </a:p>
          <a:p>
            <a:pPr marL="203195" indent="0">
              <a:buNone/>
            </a:pPr>
            <a:r>
              <a:rPr lang="en-US" sz="1250" dirty="0"/>
              <a:t>            </a:t>
            </a:r>
            <a:r>
              <a:rPr lang="en-US" sz="1250" dirty="0" err="1"/>
              <a:t>foreach</a:t>
            </a:r>
            <a:r>
              <a:rPr lang="en-US" sz="1250" dirty="0"/>
              <a:t> (Page p in </a:t>
            </a:r>
            <a:r>
              <a:rPr lang="en-US" sz="1250" dirty="0" err="1"/>
              <a:t>navPage.Navigation.NavigationStack</a:t>
            </a:r>
            <a:r>
              <a:rPr lang="en-US" sz="1250" dirty="0"/>
              <a:t>)</a:t>
            </a:r>
          </a:p>
          <a:p>
            <a:pPr marL="203195" indent="0">
              <a:buNone/>
            </a:pPr>
            <a:r>
              <a:rPr lang="en-US" sz="1250" dirty="0"/>
              <a:t>            {</a:t>
            </a:r>
          </a:p>
          <a:p>
            <a:pPr marL="203195" indent="0">
              <a:buNone/>
            </a:pPr>
            <a:r>
              <a:rPr lang="en-US" sz="1250" dirty="0"/>
              <a:t>                </a:t>
            </a:r>
            <a:r>
              <a:rPr lang="en-US" sz="1250" dirty="0" err="1"/>
              <a:t>stackLabel.Text</a:t>
            </a:r>
            <a:r>
              <a:rPr lang="en-US" sz="1250" dirty="0"/>
              <a:t> += </a:t>
            </a:r>
            <a:r>
              <a:rPr lang="en-US" sz="1250" dirty="0" err="1"/>
              <a:t>p.Title</a:t>
            </a:r>
            <a:r>
              <a:rPr lang="en-US" sz="1250" dirty="0"/>
              <a:t> + "\n";</a:t>
            </a:r>
          </a:p>
          <a:p>
            <a:pPr marL="203195" indent="0">
              <a:buNone/>
            </a:pPr>
            <a:r>
              <a:rPr lang="en-US" sz="1250" dirty="0"/>
              <a:t>            }</a:t>
            </a:r>
          </a:p>
          <a:p>
            <a:pPr marL="203195" indent="0">
              <a:buNone/>
            </a:pPr>
            <a:r>
              <a:rPr lang="en-US" sz="1250" dirty="0"/>
              <a:t>        }</a:t>
            </a:r>
          </a:p>
          <a:p>
            <a:pPr marL="203195" indent="0">
              <a:buNone/>
            </a:pPr>
            <a:r>
              <a:rPr lang="en-US" sz="1250" dirty="0"/>
              <a:t>        // </a:t>
            </a:r>
            <a:r>
              <a:rPr lang="ru-RU" sz="1250" dirty="0"/>
              <a:t>Переход вперед на </a:t>
            </a:r>
            <a:r>
              <a:rPr lang="en-US" sz="1250" dirty="0"/>
              <a:t>Page2</a:t>
            </a:r>
          </a:p>
          <a:p>
            <a:pPr marL="203195" indent="0">
              <a:buNone/>
            </a:pPr>
            <a:r>
              <a:rPr lang="en-US" sz="1250" dirty="0"/>
              <a:t>        private </a:t>
            </a:r>
            <a:r>
              <a:rPr lang="en-US" sz="1250" dirty="0" err="1"/>
              <a:t>async</a:t>
            </a:r>
            <a:r>
              <a:rPr lang="en-US" sz="1250" dirty="0"/>
              <a:t> void </a:t>
            </a:r>
            <a:r>
              <a:rPr lang="en-US" sz="1250" dirty="0" err="1"/>
              <a:t>GoToForward</a:t>
            </a:r>
            <a:r>
              <a:rPr lang="en-US" sz="1250" dirty="0"/>
              <a:t>(object sender, </a:t>
            </a:r>
            <a:r>
              <a:rPr lang="en-US" sz="1250" dirty="0" err="1"/>
              <a:t>EventArgs</a:t>
            </a:r>
            <a:r>
              <a:rPr lang="en-US" sz="1250" dirty="0"/>
              <a:t> e)</a:t>
            </a:r>
          </a:p>
          <a:p>
            <a:pPr marL="203195" indent="0">
              <a:buNone/>
            </a:pPr>
            <a:r>
              <a:rPr lang="en-US" sz="1250" dirty="0"/>
              <a:t>        {</a:t>
            </a:r>
          </a:p>
          <a:p>
            <a:pPr marL="203195" indent="0">
              <a:buNone/>
            </a:pPr>
            <a:r>
              <a:rPr lang="en-US" sz="1250" dirty="0"/>
              <a:t>            Page2 page = new Page2();</a:t>
            </a:r>
          </a:p>
          <a:p>
            <a:pPr marL="203195" indent="0">
              <a:buNone/>
            </a:pPr>
            <a:r>
              <a:rPr lang="en-US" sz="1250" dirty="0"/>
              <a:t>            await </a:t>
            </a:r>
            <a:r>
              <a:rPr lang="en-US" sz="1250" dirty="0" err="1"/>
              <a:t>Navigation.PushAsync</a:t>
            </a:r>
            <a:r>
              <a:rPr lang="en-US" sz="1250" dirty="0"/>
              <a:t>(page);</a:t>
            </a:r>
          </a:p>
          <a:p>
            <a:pPr marL="203195" indent="0">
              <a:buNone/>
            </a:pPr>
            <a:r>
              <a:rPr lang="en-US" sz="1250" dirty="0"/>
              <a:t>            </a:t>
            </a:r>
            <a:r>
              <a:rPr lang="en-US" sz="1250" dirty="0" err="1"/>
              <a:t>page.DisplayStack</a:t>
            </a:r>
            <a:r>
              <a:rPr lang="en-US" sz="1250" dirty="0"/>
              <a:t>();</a:t>
            </a:r>
          </a:p>
          <a:p>
            <a:pPr marL="203195" indent="0">
              <a:buNone/>
            </a:pPr>
            <a:r>
              <a:rPr lang="en-US" sz="1250" dirty="0"/>
              <a:t>        }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863185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Стек навигации</a:t>
            </a:r>
            <a:endParaRPr lang="ru-RU" sz="2000" b="1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0642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000" dirty="0" smtClean="0"/>
              <a:t>	</a:t>
            </a:r>
            <a:r>
              <a:rPr lang="ru-RU" sz="2000" dirty="0" smtClean="0"/>
              <a:t>На </a:t>
            </a:r>
            <a:r>
              <a:rPr lang="ru-RU" sz="2000" dirty="0"/>
              <a:t>этой странице определяется кнопка для перехода вперед к странице Page2 и метка, в которую выводится текущее содержимое из </a:t>
            </a:r>
            <a:r>
              <a:rPr lang="ru-RU" sz="2000" dirty="0" err="1"/>
              <a:t>NavigationStack</a:t>
            </a:r>
            <a:r>
              <a:rPr lang="ru-RU" sz="2000" dirty="0" smtClean="0"/>
              <a:t>.</a:t>
            </a:r>
            <a:endParaRPr lang="ru-RU" sz="2000" dirty="0"/>
          </a:p>
          <a:p>
            <a:pPr marL="203195" indent="0">
              <a:buNone/>
            </a:pPr>
            <a:r>
              <a:rPr lang="en-US" sz="2000" dirty="0" smtClean="0"/>
              <a:t>	</a:t>
            </a:r>
            <a:r>
              <a:rPr lang="ru-RU" sz="2000" dirty="0" smtClean="0"/>
              <a:t>Прежде </a:t>
            </a:r>
            <a:r>
              <a:rPr lang="ru-RU" sz="2000" dirty="0"/>
              <a:t>всего здесь надо отметить метод </a:t>
            </a:r>
            <a:r>
              <a:rPr lang="ru-RU" sz="2000" dirty="0" err="1"/>
              <a:t>DisplayStack</a:t>
            </a:r>
            <a:r>
              <a:rPr lang="ru-RU" sz="2000" dirty="0"/>
              <a:t>(), который выводит все содержимое стека </a:t>
            </a:r>
            <a:r>
              <a:rPr lang="ru-RU" sz="2000" dirty="0" err="1"/>
              <a:t>NavigationStack</a:t>
            </a:r>
            <a:r>
              <a:rPr lang="ru-RU" sz="2000" dirty="0"/>
              <a:t>. Хотя в каждой странице мы нам напрямую доступно свойство </a:t>
            </a:r>
            <a:r>
              <a:rPr lang="ru-RU" sz="2000" dirty="0" err="1"/>
              <a:t>Navigation.NavigationStack</a:t>
            </a:r>
            <a:r>
              <a:rPr lang="ru-RU" sz="2000" dirty="0"/>
              <a:t>, однако это будет не общий стек, а стек, ассоциированный непосредственно с текущей страницей. Более того на момент использования по умолчанию он будет иметь 0 элементов. И чтобы получить общий стек, нам надо обратиться к </a:t>
            </a:r>
            <a:r>
              <a:rPr lang="ru-RU" sz="2000" dirty="0" err="1"/>
              <a:t>NavigationPage</a:t>
            </a:r>
            <a:r>
              <a:rPr lang="ru-RU" sz="2000" dirty="0"/>
              <a:t>:</a:t>
            </a:r>
          </a:p>
          <a:p>
            <a:pPr marL="203195" indent="0">
              <a:buNone/>
            </a:pPr>
            <a:r>
              <a:rPr lang="en-US" sz="2000" i="1" dirty="0" err="1"/>
              <a:t>NavigationPage</a:t>
            </a:r>
            <a:r>
              <a:rPr lang="en-US" sz="2000" i="1" dirty="0"/>
              <a:t> </a:t>
            </a:r>
            <a:r>
              <a:rPr lang="en-US" sz="2000" i="1" dirty="0" err="1"/>
              <a:t>navPage</a:t>
            </a:r>
            <a:r>
              <a:rPr lang="en-US" sz="2000" i="1" dirty="0"/>
              <a:t> = (</a:t>
            </a:r>
            <a:r>
              <a:rPr lang="en-US" sz="2000" i="1" dirty="0" err="1"/>
              <a:t>NavigationPage</a:t>
            </a:r>
            <a:r>
              <a:rPr lang="en-US" sz="2000" i="1" dirty="0"/>
              <a:t>)</a:t>
            </a:r>
            <a:r>
              <a:rPr lang="en-US" sz="2000" i="1" dirty="0" err="1"/>
              <a:t>App.Current.MainPage</a:t>
            </a:r>
            <a:r>
              <a:rPr lang="en-US" sz="2000" i="1" dirty="0"/>
              <a:t>;</a:t>
            </a:r>
          </a:p>
          <a:p>
            <a:pPr marL="203195" indent="0">
              <a:buNone/>
            </a:pPr>
            <a:r>
              <a:rPr lang="en-US" sz="2000" i="1" dirty="0" err="1"/>
              <a:t>var</a:t>
            </a:r>
            <a:r>
              <a:rPr lang="en-US" sz="2000" i="1" dirty="0"/>
              <a:t> stack = </a:t>
            </a:r>
            <a:r>
              <a:rPr lang="en-US" sz="2000" i="1" dirty="0" err="1"/>
              <a:t>navPage.Navigation.NavigationStack</a:t>
            </a:r>
            <a:r>
              <a:rPr lang="en-US" sz="2000" i="1" dirty="0" smtClean="0"/>
              <a:t>;</a:t>
            </a:r>
          </a:p>
          <a:p>
            <a:pPr marL="203195" indent="0">
              <a:buNone/>
            </a:pPr>
            <a:r>
              <a:rPr lang="en-US" sz="2000" i="1" dirty="0"/>
              <a:t>	</a:t>
            </a:r>
            <a:r>
              <a:rPr lang="ru-RU" sz="2000" dirty="0"/>
              <a:t>Чтобы отобразить этот стек в </a:t>
            </a:r>
            <a:r>
              <a:rPr lang="ru-RU" sz="2000" dirty="0" err="1"/>
              <a:t>MainPage</a:t>
            </a:r>
            <a:r>
              <a:rPr lang="ru-RU" sz="2000" dirty="0"/>
              <a:t> мы переопределяем метод </a:t>
            </a:r>
            <a:r>
              <a:rPr lang="ru-RU" sz="2000" dirty="0" err="1"/>
              <a:t>OnAppearing</a:t>
            </a:r>
            <a:r>
              <a:rPr lang="ru-RU" sz="2000" dirty="0"/>
              <a:t>(), который срабатывает после загрузки страницы, в том числе после перехода на эту страницу. Причем здесь отображение стека срабатывает только один раз - при самой первой загрузке страницы. И чтобы этот момент отследить, применяется вспомогательная переменная </a:t>
            </a:r>
            <a:r>
              <a:rPr lang="ru-RU" sz="2000" dirty="0" err="1"/>
              <a:t>loaded</a:t>
            </a:r>
            <a:r>
              <a:rPr lang="ru-RU" sz="2000" dirty="0" smtClean="0"/>
              <a:t>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6162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Operating System Design Pitch Deck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834</Words>
  <Application>Microsoft Office PowerPoint</Application>
  <PresentationFormat>Широкоэкранный</PresentationFormat>
  <Paragraphs>171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Quantico</vt:lpstr>
      <vt:lpstr>Source Code Pro</vt:lpstr>
      <vt:lpstr>New Operating System Design Pitch Deck by Slidesgo</vt:lpstr>
      <vt:lpstr>Практическая работа №29 </vt:lpstr>
      <vt:lpstr>&lt;/ Стек навигации  </vt:lpstr>
      <vt:lpstr>&lt;/ Стек навигации </vt:lpstr>
      <vt:lpstr>&lt;/ Стек навигации </vt:lpstr>
      <vt:lpstr>&lt;/ Стек навигации </vt:lpstr>
      <vt:lpstr>&lt;/ Стек навигации </vt:lpstr>
      <vt:lpstr>&lt;/ Код главной страницы MainPage будет выглядеть следующим образом: </vt:lpstr>
      <vt:lpstr>&lt;/ Код главной страницы MainPage будет выглядеть следующим образом: </vt:lpstr>
      <vt:lpstr>&lt;/ Стек навигации</vt:lpstr>
      <vt:lpstr>&lt;/ Переход на страницу</vt:lpstr>
      <vt:lpstr>&lt;/ Теперь определим страницу Page2:  </vt:lpstr>
      <vt:lpstr>&lt;/ Переход вперед на Page3  </vt:lpstr>
      <vt:lpstr>&lt;/ Переход вперед на Page3  </vt:lpstr>
      <vt:lpstr>&lt;/ Page3 </vt:lpstr>
      <vt:lpstr>&lt;/ Page3 </vt:lpstr>
      <vt:lpstr>Презентация PowerPoint</vt:lpstr>
      <vt:lpstr>&lt;/ Описание задания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sdd</dc:title>
  <dc:creator>Учетная запись Майкрософт</dc:creator>
  <cp:lastModifiedBy>Учетная запись Майкрософт</cp:lastModifiedBy>
  <cp:revision>52</cp:revision>
  <dcterms:created xsi:type="dcterms:W3CDTF">2024-09-22T22:58:42Z</dcterms:created>
  <dcterms:modified xsi:type="dcterms:W3CDTF">2025-03-19T04:09:20Z</dcterms:modified>
</cp:coreProperties>
</file>